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85" r:id="rId3"/>
    <p:sldId id="257" r:id="rId4"/>
    <p:sldId id="259" r:id="rId5"/>
    <p:sldId id="287" r:id="rId6"/>
    <p:sldId id="260" r:id="rId7"/>
    <p:sldId id="276" r:id="rId8"/>
    <p:sldId id="280" r:id="rId9"/>
    <p:sldId id="281" r:id="rId10"/>
    <p:sldId id="282" r:id="rId11"/>
    <p:sldId id="283" r:id="rId12"/>
    <p:sldId id="261" r:id="rId13"/>
    <p:sldId id="278" r:id="rId14"/>
    <p:sldId id="286" r:id="rId15"/>
    <p:sldId id="263" r:id="rId16"/>
    <p:sldId id="264" r:id="rId17"/>
    <p:sldId id="265" r:id="rId18"/>
    <p:sldId id="266" r:id="rId19"/>
    <p:sldId id="267" r:id="rId20"/>
    <p:sldId id="268" r:id="rId21"/>
    <p:sldId id="279" r:id="rId22"/>
    <p:sldId id="284" r:id="rId23"/>
    <p:sldId id="270" r:id="rId24"/>
    <p:sldId id="271" r:id="rId25"/>
    <p:sldId id="272"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2"/>
    <p:restoredTop sz="94740"/>
  </p:normalViewPr>
  <p:slideViewPr>
    <p:cSldViewPr snapToGrid="0" snapToObjects="1">
      <p:cViewPr varScale="1">
        <p:scale>
          <a:sx n="84" d="100"/>
          <a:sy n="84" d="100"/>
        </p:scale>
        <p:origin x="2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4FDE9-447A-FB41-AC74-B3ECE65CF4AE}" type="datetimeFigureOut">
              <a:rPr lang="en-US" smtClean="0"/>
              <a:t>6/20/2016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02128C-6FE1-524C-85DB-E390CBED5E7B}" type="slidenum">
              <a:rPr lang="en-US" smtClean="0"/>
              <a:t>‹#›</a:t>
            </a:fld>
            <a:endParaRPr lang="en-US"/>
          </a:p>
        </p:txBody>
      </p:sp>
    </p:spTree>
    <p:extLst>
      <p:ext uri="{BB962C8B-B14F-4D97-AF65-F5344CB8AC3E}">
        <p14:creationId xmlns:p14="http://schemas.microsoft.com/office/powerpoint/2010/main" val="28858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5">
                    <a:lumMod val="75000"/>
                  </a:schemeClr>
                </a:solidFill>
                <a:latin typeface="Verdana" charset="0"/>
                <a:ea typeface="Verdana" charset="0"/>
                <a:cs typeface="Verdana" charset="0"/>
              </a:rPr>
              <a:t>In other situations—situations where items are not overdue or no fines are owed—the law does not authorize staff to give borrowers information on what they have checked out. </a:t>
            </a:r>
            <a:endParaRPr lang="en-US" dirty="0"/>
          </a:p>
        </p:txBody>
      </p:sp>
      <p:sp>
        <p:nvSpPr>
          <p:cNvPr id="4" name="Slide Number Placeholder 3"/>
          <p:cNvSpPr>
            <a:spLocks noGrp="1"/>
          </p:cNvSpPr>
          <p:nvPr>
            <p:ph type="sldNum" sz="quarter" idx="10"/>
          </p:nvPr>
        </p:nvSpPr>
        <p:spPr/>
        <p:txBody>
          <a:bodyPr/>
          <a:lstStyle/>
          <a:p>
            <a:fld id="{D902128C-6FE1-524C-85DB-E390CBED5E7B}" type="slidenum">
              <a:rPr lang="en-US" smtClean="0"/>
              <a:t>17</a:t>
            </a:fld>
            <a:endParaRPr lang="en-US"/>
          </a:p>
        </p:txBody>
      </p:sp>
    </p:spTree>
    <p:extLst>
      <p:ext uri="{BB962C8B-B14F-4D97-AF65-F5344CB8AC3E}">
        <p14:creationId xmlns:p14="http://schemas.microsoft.com/office/powerpoint/2010/main" val="119785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74F4F8-A5AF-7248-935C-F37FF406D594}"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161390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F4F8-A5AF-7248-935C-F37FF406D594}"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86271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F4F8-A5AF-7248-935C-F37FF406D594}"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195634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F4F8-A5AF-7248-935C-F37FF406D594}"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63784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74F4F8-A5AF-7248-935C-F37FF406D594}"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144138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74F4F8-A5AF-7248-935C-F37FF406D594}"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167186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74F4F8-A5AF-7248-935C-F37FF406D594}" type="datetimeFigureOut">
              <a:rPr lang="en-US" smtClean="0"/>
              <a:t>6/20/2016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144248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4F4F8-A5AF-7248-935C-F37FF406D594}" type="datetimeFigureOut">
              <a:rPr lang="en-US" smtClean="0"/>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83887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4F4F8-A5AF-7248-935C-F37FF406D594}" type="datetimeFigureOut">
              <a:rPr lang="en-US" smtClean="0"/>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70357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4F4F8-A5AF-7248-935C-F37FF406D594}"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99804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4F4F8-A5AF-7248-935C-F37FF406D594}"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8F678-65AA-7642-817E-AE928747CA12}" type="slidenum">
              <a:rPr lang="en-US" smtClean="0"/>
              <a:t>‹#›</a:t>
            </a:fld>
            <a:endParaRPr lang="en-US"/>
          </a:p>
        </p:txBody>
      </p:sp>
    </p:spTree>
    <p:extLst>
      <p:ext uri="{BB962C8B-B14F-4D97-AF65-F5344CB8AC3E}">
        <p14:creationId xmlns:p14="http://schemas.microsoft.com/office/powerpoint/2010/main" val="21087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4F4F8-A5AF-7248-935C-F37FF406D594}" type="datetimeFigureOut">
              <a:rPr lang="en-US" smtClean="0"/>
              <a:t>6/20/2016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8F678-65AA-7642-817E-AE928747CA12}" type="slidenum">
              <a:rPr lang="en-US" smtClean="0"/>
              <a:t>‹#›</a:t>
            </a:fld>
            <a:endParaRPr lang="en-US"/>
          </a:p>
        </p:txBody>
      </p:sp>
    </p:spTree>
    <p:extLst>
      <p:ext uri="{BB962C8B-B14F-4D97-AF65-F5344CB8AC3E}">
        <p14:creationId xmlns:p14="http://schemas.microsoft.com/office/powerpoint/2010/main" val="39184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C00000"/>
                </a:solidFill>
                <a:latin typeface="Verdana" charset="0"/>
                <a:ea typeface="Verdana" charset="0"/>
                <a:cs typeface="Verdana" charset="0"/>
              </a:rPr>
              <a:t>Florida </a:t>
            </a:r>
            <a:r>
              <a:rPr lang="en-US" sz="3600" b="1" dirty="0">
                <a:solidFill>
                  <a:srgbClr val="C00000"/>
                </a:solidFill>
                <a:latin typeface="Verdana" charset="0"/>
                <a:ea typeface="Verdana" charset="0"/>
                <a:cs typeface="Verdana" charset="0"/>
              </a:rPr>
              <a:t>Confidentiality of Library Records </a:t>
            </a:r>
            <a:r>
              <a:rPr lang="en-US" sz="3600" b="1" dirty="0" smtClean="0">
                <a:solidFill>
                  <a:srgbClr val="C00000"/>
                </a:solidFill>
                <a:latin typeface="Verdana" charset="0"/>
                <a:ea typeface="Verdana" charset="0"/>
                <a:cs typeface="Verdana" charset="0"/>
              </a:rPr>
              <a:t>Law Review </a:t>
            </a:r>
            <a:r>
              <a:rPr lang="en-US" dirty="0"/>
              <a:t/>
            </a:r>
            <a:br>
              <a:rPr lang="en-US" dirty="0"/>
            </a:br>
            <a:endParaRPr lang="en-US" dirty="0"/>
          </a:p>
        </p:txBody>
      </p:sp>
      <p:sp>
        <p:nvSpPr>
          <p:cNvPr id="3" name="Subtitle 2"/>
          <p:cNvSpPr>
            <a:spLocks noGrp="1"/>
          </p:cNvSpPr>
          <p:nvPr>
            <p:ph type="subTitle" idx="1"/>
          </p:nvPr>
        </p:nvSpPr>
        <p:spPr/>
        <p:txBody>
          <a:bodyPr>
            <a:normAutofit fontScale="25000" lnSpcReduction="20000"/>
          </a:bodyPr>
          <a:lstStyle/>
          <a:p>
            <a:endParaRPr lang="en-US" sz="2800" b="1" dirty="0" smtClean="0">
              <a:latin typeface="Verdana" charset="0"/>
              <a:ea typeface="Verdana" charset="0"/>
              <a:cs typeface="Verdana" charset="0"/>
            </a:endParaRPr>
          </a:p>
          <a:p>
            <a:endParaRPr lang="en-US" sz="2800" b="1" dirty="0">
              <a:latin typeface="Verdana" charset="0"/>
              <a:ea typeface="Verdana" charset="0"/>
              <a:cs typeface="Verdana" charset="0"/>
            </a:endParaRPr>
          </a:p>
          <a:p>
            <a:endParaRPr lang="en-US" sz="2800" b="1" dirty="0" smtClean="0">
              <a:latin typeface="Verdana" charset="0"/>
              <a:ea typeface="Verdana" charset="0"/>
              <a:cs typeface="Verdana" charset="0"/>
            </a:endParaRPr>
          </a:p>
          <a:p>
            <a:endParaRPr lang="en-US" sz="2800" b="1" dirty="0">
              <a:latin typeface="Verdana" charset="0"/>
              <a:ea typeface="Verdana" charset="0"/>
              <a:cs typeface="Verdana" charset="0"/>
            </a:endParaRPr>
          </a:p>
          <a:p>
            <a:endParaRPr lang="en-US" sz="2800" b="1" dirty="0" smtClean="0">
              <a:latin typeface="Verdana" charset="0"/>
              <a:ea typeface="Verdana" charset="0"/>
              <a:cs typeface="Verdana" charset="0"/>
            </a:endParaRPr>
          </a:p>
          <a:p>
            <a:endParaRPr lang="en-US" sz="8600" b="1" dirty="0" smtClean="0">
              <a:solidFill>
                <a:schemeClr val="accent5">
                  <a:lumMod val="75000"/>
                </a:schemeClr>
              </a:solidFill>
              <a:latin typeface="Verdana" charset="0"/>
              <a:ea typeface="Verdana" charset="0"/>
              <a:cs typeface="Verdana" charset="0"/>
            </a:endParaRPr>
          </a:p>
          <a:p>
            <a:r>
              <a:rPr lang="en-US" sz="8600" b="1" dirty="0" smtClean="0">
                <a:solidFill>
                  <a:schemeClr val="accent5">
                    <a:lumMod val="75000"/>
                  </a:schemeClr>
                </a:solidFill>
                <a:latin typeface="Verdana" charset="0"/>
                <a:ea typeface="Verdana" charset="0"/>
                <a:cs typeface="Verdana" charset="0"/>
              </a:rPr>
              <a:t>Florida Library Association </a:t>
            </a:r>
          </a:p>
          <a:p>
            <a:r>
              <a:rPr lang="en-US" sz="8600" b="1" dirty="0" smtClean="0">
                <a:solidFill>
                  <a:schemeClr val="accent5">
                    <a:lumMod val="75000"/>
                  </a:schemeClr>
                </a:solidFill>
                <a:latin typeface="Verdana" charset="0"/>
                <a:ea typeface="Verdana" charset="0"/>
                <a:cs typeface="Verdana" charset="0"/>
              </a:rPr>
              <a:t>June 17, 2016</a:t>
            </a:r>
            <a:endParaRPr lang="en-US" sz="8600" b="1" dirty="0">
              <a:solidFill>
                <a:schemeClr val="accent5">
                  <a:lumMod val="75000"/>
                </a:schemeClr>
              </a:solidFill>
              <a:latin typeface="Verdana" charset="0"/>
              <a:ea typeface="Verdana" charset="0"/>
              <a:cs typeface="Verdana"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00082" y="3231847"/>
            <a:ext cx="2955587" cy="142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C00000"/>
                </a:solidFill>
              </a:rPr>
              <a:t/>
            </a:r>
            <a:br>
              <a:rPr lang="en-US" b="1" i="1" dirty="0">
                <a:solidFill>
                  <a:srgbClr val="C00000"/>
                </a:solidFill>
              </a:rPr>
            </a:br>
            <a:r>
              <a:rPr lang="en-US" b="1" i="1" dirty="0">
                <a:solidFill>
                  <a:srgbClr val="C00000"/>
                </a:solidFill>
                <a:latin typeface="Verdana" charset="0"/>
                <a:ea typeface="Verdana" charset="0"/>
                <a:cs typeface="Verdana" charset="0"/>
              </a:rPr>
              <a:t>The Law - </a:t>
            </a:r>
            <a:r>
              <a:rPr lang="en-US" b="1" i="1" dirty="0" smtClean="0">
                <a:solidFill>
                  <a:srgbClr val="C00000"/>
                </a:solidFill>
                <a:latin typeface="Verdana" charset="0"/>
                <a:ea typeface="Verdana" charset="0"/>
                <a:cs typeface="Verdana" charset="0"/>
              </a:rPr>
              <a:t>3</a:t>
            </a:r>
            <a:r>
              <a:rPr lang="en-US" b="1" i="1" dirty="0">
                <a:solidFill>
                  <a:srgbClr val="C00000"/>
                </a:solidFill>
                <a:latin typeface="Verdana" charset="0"/>
                <a:ea typeface="Verdana" charset="0"/>
                <a:cs typeface="Verdana" charset="0"/>
              </a:rPr>
              <a:t/>
            </a:r>
            <a:br>
              <a:rPr lang="en-US" b="1" i="1" dirty="0">
                <a:solidFill>
                  <a:srgbClr val="C00000"/>
                </a:solidFill>
                <a:latin typeface="Verdana" charset="0"/>
                <a:ea typeface="Verdana" charset="0"/>
                <a:cs typeface="Verdana" charset="0"/>
              </a:rPr>
            </a:br>
            <a:endParaRPr lang="en-US" dirty="0"/>
          </a:p>
        </p:txBody>
      </p:sp>
      <p:sp>
        <p:nvSpPr>
          <p:cNvPr id="3" name="Content Placeholder 2"/>
          <p:cNvSpPr>
            <a:spLocks noGrp="1"/>
          </p:cNvSpPr>
          <p:nvPr>
            <p:ph idx="1"/>
          </p:nvPr>
        </p:nvSpPr>
        <p:spPr/>
        <p:txBody>
          <a:bodyPr>
            <a:normAutofit fontScale="85000" lnSpcReduction="10000"/>
          </a:bodyPr>
          <a:lstStyle/>
          <a:p>
            <a:pPr marL="514350" indent="-514350">
              <a:lnSpc>
                <a:spcPct val="110000"/>
              </a:lnSpc>
              <a:buAutoNum type="arabicPeriod"/>
            </a:pPr>
            <a:r>
              <a:rPr lang="en-US" dirty="0" smtClean="0">
                <a:solidFill>
                  <a:schemeClr val="accent5">
                    <a:lumMod val="75000"/>
                  </a:schemeClr>
                </a:solidFill>
                <a:latin typeface="Verdana" charset="0"/>
                <a:ea typeface="Verdana" charset="0"/>
                <a:cs typeface="Verdana" charset="0"/>
              </a:rPr>
              <a:t>The library patron named in the records;</a:t>
            </a:r>
          </a:p>
          <a:p>
            <a:pPr marL="514350" indent="-514350">
              <a:lnSpc>
                <a:spcPct val="110000"/>
              </a:lnSpc>
              <a:buAutoNum type="arabicPeriod"/>
            </a:pPr>
            <a:r>
              <a:rPr lang="en-US" dirty="0" smtClean="0">
                <a:solidFill>
                  <a:schemeClr val="accent5">
                    <a:lumMod val="75000"/>
                  </a:schemeClr>
                </a:solidFill>
                <a:latin typeface="Verdana" charset="0"/>
                <a:ea typeface="Verdana" charset="0"/>
                <a:cs typeface="Verdana" charset="0"/>
              </a:rPr>
              <a:t>In the case of a library patron less than 16 years of age, the parent or guardian of that patron named in the records;</a:t>
            </a:r>
          </a:p>
          <a:p>
            <a:pPr marL="514350" indent="-514350">
              <a:lnSpc>
                <a:spcPct val="110000"/>
              </a:lnSpc>
              <a:buAutoNum type="arabicPeriod"/>
            </a:pPr>
            <a:r>
              <a:rPr lang="en-US" dirty="0" smtClean="0">
                <a:solidFill>
                  <a:schemeClr val="accent5">
                    <a:lumMod val="75000"/>
                  </a:schemeClr>
                </a:solidFill>
                <a:latin typeface="Verdana" charset="0"/>
                <a:ea typeface="Verdana" charset="0"/>
                <a:cs typeface="Verdana" charset="0"/>
              </a:rPr>
              <a:t>Any entity that collects fines on behalf of a library; unless the patron is less than 16 years of age, in which case only information identifying the patron’s parent or guardian may be released;</a:t>
            </a:r>
          </a:p>
          <a:p>
            <a:pPr marL="514350" indent="-514350">
              <a:lnSpc>
                <a:spcPct val="110000"/>
              </a:lnSpc>
              <a:buAutoNum type="arabicPeriod"/>
            </a:pPr>
            <a:r>
              <a:rPr lang="en-US" dirty="0" smtClean="0">
                <a:solidFill>
                  <a:schemeClr val="accent5">
                    <a:lumMod val="75000"/>
                  </a:schemeClr>
                </a:solidFill>
                <a:latin typeface="Verdana" charset="0"/>
                <a:ea typeface="Verdana" charset="0"/>
                <a:cs typeface="Verdana" charset="0"/>
              </a:rPr>
              <a:t>Municipal or county law enforcement officials unless the patron is 16 years of age, in which case only information identifying the patron’s parent or guardian may be released; or</a:t>
            </a:r>
          </a:p>
          <a:p>
            <a:pPr marL="514350" indent="-514350">
              <a:lnSpc>
                <a:spcPct val="110000"/>
              </a:lnSpc>
              <a:buAutoNum type="arabicPeriod"/>
            </a:pPr>
            <a:endParaRPr lang="en-US" dirty="0"/>
          </a:p>
        </p:txBody>
      </p:sp>
    </p:spTree>
    <p:extLst>
      <p:ext uri="{BB962C8B-B14F-4D97-AF65-F5344CB8AC3E}">
        <p14:creationId xmlns:p14="http://schemas.microsoft.com/office/powerpoint/2010/main" val="1863839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C00000"/>
                </a:solidFill>
              </a:rPr>
              <a:t/>
            </a:r>
            <a:br>
              <a:rPr lang="en-US" b="1" i="1" dirty="0">
                <a:solidFill>
                  <a:srgbClr val="C00000"/>
                </a:solidFill>
              </a:rPr>
            </a:br>
            <a:r>
              <a:rPr lang="en-US" b="1" i="1" dirty="0">
                <a:solidFill>
                  <a:srgbClr val="C00000"/>
                </a:solidFill>
                <a:latin typeface="Verdana" charset="0"/>
                <a:ea typeface="Verdana" charset="0"/>
                <a:cs typeface="Verdana" charset="0"/>
              </a:rPr>
              <a:t>The Law - </a:t>
            </a:r>
            <a:r>
              <a:rPr lang="en-US" b="1" i="1" dirty="0" smtClean="0">
                <a:solidFill>
                  <a:srgbClr val="C00000"/>
                </a:solidFill>
                <a:latin typeface="Verdana" charset="0"/>
                <a:ea typeface="Verdana" charset="0"/>
                <a:cs typeface="Verdana" charset="0"/>
              </a:rPr>
              <a:t>4</a:t>
            </a:r>
            <a:r>
              <a:rPr lang="en-US" b="1" i="1" dirty="0">
                <a:solidFill>
                  <a:srgbClr val="C00000"/>
                </a:solidFill>
                <a:latin typeface="Verdana" charset="0"/>
                <a:ea typeface="Verdana" charset="0"/>
                <a:cs typeface="Verdana" charset="0"/>
              </a:rPr>
              <a:t/>
            </a:r>
            <a:br>
              <a:rPr lang="en-US" b="1" i="1" dirty="0">
                <a:solidFill>
                  <a:srgbClr val="C00000"/>
                </a:solidFill>
                <a:latin typeface="Verdana" charset="0"/>
                <a:ea typeface="Verdana" charset="0"/>
                <a:cs typeface="Verdana" charset="0"/>
              </a:rPr>
            </a:br>
            <a:endParaRPr lang="en-US" dirty="0"/>
          </a:p>
        </p:txBody>
      </p:sp>
      <p:sp>
        <p:nvSpPr>
          <p:cNvPr id="3" name="Content Placeholder 2"/>
          <p:cNvSpPr>
            <a:spLocks noGrp="1"/>
          </p:cNvSpPr>
          <p:nvPr>
            <p:ph idx="1"/>
          </p:nvPr>
        </p:nvSpPr>
        <p:spPr/>
        <p:txBody>
          <a:bodyPr/>
          <a:lstStyle/>
          <a:p>
            <a:pPr marL="0" indent="0">
              <a:lnSpc>
                <a:spcPct val="100000"/>
              </a:lnSpc>
              <a:buNone/>
            </a:pPr>
            <a:r>
              <a:rPr lang="en-US" dirty="0" smtClean="0">
                <a:solidFill>
                  <a:schemeClr val="accent5">
                    <a:lumMod val="75000"/>
                  </a:schemeClr>
                </a:solidFill>
                <a:latin typeface="Verdana" charset="0"/>
                <a:ea typeface="Verdana" charset="0"/>
                <a:cs typeface="Verdana" charset="0"/>
              </a:rPr>
              <a:t>5.  Judicial officials.</a:t>
            </a:r>
          </a:p>
          <a:p>
            <a:pPr marL="0" indent="0">
              <a:lnSpc>
                <a:spcPct val="100000"/>
              </a:lnSpc>
              <a:buNone/>
            </a:pPr>
            <a:r>
              <a:rPr lang="en-US" dirty="0" smtClean="0">
                <a:solidFill>
                  <a:schemeClr val="accent5">
                    <a:lumMod val="75000"/>
                  </a:schemeClr>
                </a:solidFill>
                <a:latin typeface="Verdana" charset="0"/>
                <a:ea typeface="Verdana" charset="0"/>
                <a:cs typeface="Verdana" charset="0"/>
              </a:rPr>
              <a:t>(4) </a:t>
            </a:r>
            <a:r>
              <a:rPr lang="en-US" b="1" dirty="0" smtClean="0">
                <a:solidFill>
                  <a:schemeClr val="accent5">
                    <a:lumMod val="75000"/>
                  </a:schemeClr>
                </a:solidFill>
                <a:latin typeface="Verdana" charset="0"/>
                <a:ea typeface="Verdana" charset="0"/>
                <a:cs typeface="Verdana" charset="0"/>
              </a:rPr>
              <a:t>Any person who violates this section commits a misdemeanor of the second degree, punishable as provided in s. 775.082 s. 775.083.</a:t>
            </a:r>
            <a:endParaRPr lang="en-US" b="1"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128535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Background - 1</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a:bodyPr>
          <a:lstStyle/>
          <a:p>
            <a:pPr lvl="0">
              <a:buFont typeface="Wingdings" charset="2"/>
              <a:buChar char="§"/>
            </a:pPr>
            <a:endParaRPr lang="en-US" sz="2600" dirty="0" smtClean="0">
              <a:solidFill>
                <a:schemeClr val="accent5">
                  <a:lumMod val="75000"/>
                </a:schemeClr>
              </a:solidFill>
              <a:latin typeface="Verdana" charset="0"/>
              <a:ea typeface="Verdana" charset="0"/>
              <a:cs typeface="Verdana" charset="0"/>
            </a:endParaRPr>
          </a:p>
          <a:p>
            <a:pPr lvl="0">
              <a:lnSpc>
                <a:spcPct val="100000"/>
              </a:lnSpc>
              <a:buFont typeface="Wingdings" charset="2"/>
              <a:buChar char="§"/>
            </a:pPr>
            <a:r>
              <a:rPr lang="en-US" sz="2600" dirty="0" smtClean="0">
                <a:solidFill>
                  <a:schemeClr val="accent5">
                    <a:lumMod val="75000"/>
                  </a:schemeClr>
                </a:solidFill>
                <a:latin typeface="Verdana" charset="0"/>
                <a:ea typeface="Verdana" charset="0"/>
                <a:cs typeface="Verdana" charset="0"/>
              </a:rPr>
              <a:t>Chapter </a:t>
            </a:r>
            <a:r>
              <a:rPr lang="en-US" sz="2600" dirty="0">
                <a:solidFill>
                  <a:schemeClr val="accent5">
                    <a:lumMod val="75000"/>
                  </a:schemeClr>
                </a:solidFill>
                <a:latin typeface="Verdana" charset="0"/>
                <a:ea typeface="Verdana" charset="0"/>
                <a:cs typeface="Verdana" charset="0"/>
              </a:rPr>
              <a:t>119, Florida Statutes establishes </a:t>
            </a:r>
            <a:r>
              <a:rPr lang="en-US" sz="2600" dirty="0" smtClean="0">
                <a:solidFill>
                  <a:schemeClr val="accent5">
                    <a:lumMod val="75000"/>
                  </a:schemeClr>
                </a:solidFill>
                <a:latin typeface="Verdana" charset="0"/>
                <a:ea typeface="Verdana" charset="0"/>
                <a:cs typeface="Verdana" charset="0"/>
              </a:rPr>
              <a:t>“</a:t>
            </a:r>
            <a:r>
              <a:rPr lang="en-US" sz="2600" dirty="0">
                <a:solidFill>
                  <a:schemeClr val="accent5">
                    <a:lumMod val="75000"/>
                  </a:schemeClr>
                </a:solidFill>
                <a:latin typeface="Verdana" charset="0"/>
                <a:ea typeface="Verdana" charset="0"/>
                <a:cs typeface="Verdana" charset="0"/>
              </a:rPr>
              <a:t>It is the policy of this state that all state, county, and municipal records are open for personal inspection and copying by any person</a:t>
            </a:r>
            <a:r>
              <a:rPr lang="en-US" sz="2600" dirty="0" smtClean="0">
                <a:solidFill>
                  <a:schemeClr val="accent5">
                    <a:lumMod val="75000"/>
                  </a:schemeClr>
                </a:solidFill>
                <a:latin typeface="Verdana" charset="0"/>
                <a:ea typeface="Verdana" charset="0"/>
                <a:cs typeface="Verdana" charset="0"/>
              </a:rPr>
              <a:t>.” </a:t>
            </a:r>
            <a:r>
              <a:rPr lang="en-US" sz="2600" dirty="0">
                <a:solidFill>
                  <a:schemeClr val="accent5">
                    <a:lumMod val="75000"/>
                  </a:schemeClr>
                </a:solidFill>
                <a:latin typeface="Verdana" charset="0"/>
                <a:ea typeface="Verdana" charset="0"/>
                <a:cs typeface="Verdana" charset="0"/>
              </a:rPr>
              <a:t> </a:t>
            </a:r>
          </a:p>
          <a:p>
            <a:pPr lvl="0">
              <a:lnSpc>
                <a:spcPct val="100000"/>
              </a:lnSpc>
              <a:buFont typeface="Wingdings" charset="2"/>
              <a:buChar char="§"/>
            </a:pPr>
            <a:r>
              <a:rPr lang="en-US" sz="2600" dirty="0">
                <a:solidFill>
                  <a:schemeClr val="accent5">
                    <a:lumMod val="75000"/>
                  </a:schemeClr>
                </a:solidFill>
                <a:latin typeface="Verdana" charset="0"/>
                <a:ea typeface="Verdana" charset="0"/>
                <a:cs typeface="Verdana" charset="0"/>
              </a:rPr>
              <a:t>In Florida, confidentiality of library records is achieved by exempting and making confidential specific records that would otherwise be open for inspection by anyone.   </a:t>
            </a:r>
          </a:p>
          <a:p>
            <a:pPr>
              <a:lnSpc>
                <a:spcPct val="100000"/>
              </a:lnSpc>
            </a:pPr>
            <a:endParaRPr lang="en-US" dirty="0"/>
          </a:p>
        </p:txBody>
      </p:sp>
    </p:spTree>
    <p:extLst>
      <p:ext uri="{BB962C8B-B14F-4D97-AF65-F5344CB8AC3E}">
        <p14:creationId xmlns:p14="http://schemas.microsoft.com/office/powerpoint/2010/main" val="943454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C00000"/>
                </a:solidFill>
                <a:latin typeface="Verdana" charset="0"/>
                <a:ea typeface="Verdana" charset="0"/>
                <a:cs typeface="Verdana" charset="0"/>
              </a:rPr>
              <a:t>Background - </a:t>
            </a:r>
            <a:r>
              <a:rPr lang="en-US" b="1" i="1" dirty="0" smtClean="0">
                <a:solidFill>
                  <a:srgbClr val="C00000"/>
                </a:solidFill>
                <a:latin typeface="Verdana" charset="0"/>
                <a:ea typeface="Verdana" charset="0"/>
                <a:cs typeface="Verdana" charset="0"/>
              </a:rPr>
              <a:t>2</a:t>
            </a:r>
            <a:endParaRPr lang="en-US" dirty="0"/>
          </a:p>
        </p:txBody>
      </p:sp>
      <p:sp>
        <p:nvSpPr>
          <p:cNvPr id="3" name="Content Placeholder 2"/>
          <p:cNvSpPr>
            <a:spLocks noGrp="1"/>
          </p:cNvSpPr>
          <p:nvPr>
            <p:ph idx="1"/>
          </p:nvPr>
        </p:nvSpPr>
        <p:spPr/>
        <p:txBody>
          <a:bodyPr/>
          <a:lstStyle/>
          <a:p>
            <a:pPr lvl="0">
              <a:buFont typeface="Wingdings" charset="2"/>
              <a:buChar char="§"/>
            </a:pPr>
            <a:endParaRPr lang="en-US" dirty="0" smtClean="0">
              <a:solidFill>
                <a:schemeClr val="accent5">
                  <a:lumMod val="75000"/>
                </a:schemeClr>
              </a:solidFill>
              <a:latin typeface="Verdana" charset="0"/>
              <a:ea typeface="Verdana" charset="0"/>
              <a:cs typeface="Verdana" charset="0"/>
            </a:endParaRPr>
          </a:p>
          <a:p>
            <a:pPr lvl="0">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Florida’s </a:t>
            </a:r>
            <a:r>
              <a:rPr lang="en-US" dirty="0">
                <a:solidFill>
                  <a:schemeClr val="accent5">
                    <a:lumMod val="75000"/>
                  </a:schemeClr>
                </a:solidFill>
                <a:latin typeface="Verdana" charset="0"/>
                <a:ea typeface="Verdana" charset="0"/>
                <a:cs typeface="Verdana" charset="0"/>
              </a:rPr>
              <a:t>law regarding confidentiality of library records was adopted in 1978 and was among the first in the nation. </a:t>
            </a:r>
          </a:p>
          <a:p>
            <a:pPr lvl="0">
              <a:lnSpc>
                <a:spcPct val="100000"/>
              </a:lnSpc>
              <a:buFont typeface="Wingdings" charset="2"/>
              <a:buChar char="§"/>
            </a:pPr>
            <a:r>
              <a:rPr lang="en-US" dirty="0">
                <a:solidFill>
                  <a:schemeClr val="accent5">
                    <a:lumMod val="75000"/>
                  </a:schemeClr>
                </a:solidFill>
                <a:latin typeface="Verdana" charset="0"/>
                <a:ea typeface="Verdana" charset="0"/>
                <a:cs typeface="Verdana" charset="0"/>
              </a:rPr>
              <a:t>The law was amended in 1989, 1996, and 2003.  The 1996 and 2003 changes were primarily to allow libraries to engage collection agencies to secure return of materials, payment of fines and replacement of lost items.</a:t>
            </a:r>
          </a:p>
          <a:p>
            <a:pPr marL="0" indent="0">
              <a:buNone/>
            </a:pPr>
            <a:endParaRPr lang="en-US" dirty="0"/>
          </a:p>
        </p:txBody>
      </p:sp>
    </p:spTree>
    <p:extLst>
      <p:ext uri="{BB962C8B-B14F-4D97-AF65-F5344CB8AC3E}">
        <p14:creationId xmlns:p14="http://schemas.microsoft.com/office/powerpoint/2010/main" val="1152442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Library Privacy in Context</a:t>
            </a:r>
            <a:r>
              <a:rPr lang="en-US" b="1" i="1" dirty="0">
                <a:solidFill>
                  <a:srgbClr val="C00000"/>
                </a:solidFill>
                <a:latin typeface="Verdana" charset="0"/>
                <a:ea typeface="Verdana" charset="0"/>
                <a:cs typeface="Verdana" charset="0"/>
              </a:rPr>
              <a:t> </a:t>
            </a:r>
          </a:p>
        </p:txBody>
      </p:sp>
      <p:sp>
        <p:nvSpPr>
          <p:cNvPr id="3" name="Content Placeholder 2"/>
          <p:cNvSpPr>
            <a:spLocks noGrp="1"/>
          </p:cNvSpPr>
          <p:nvPr>
            <p:ph idx="1"/>
          </p:nvPr>
        </p:nvSpPr>
        <p:spPr/>
        <p:txBody>
          <a:bodyPr/>
          <a:lstStyle/>
          <a:p>
            <a:pPr marL="0" indent="0">
              <a:buNone/>
            </a:pPr>
            <a:r>
              <a:rPr lang="en-US" b="1" dirty="0"/>
              <a:t> </a:t>
            </a:r>
            <a:endParaRPr lang="en-US" dirty="0"/>
          </a:p>
          <a:p>
            <a:pPr>
              <a:buFont typeface="Wingdings" charset="2"/>
              <a:buChar char="§"/>
            </a:pPr>
            <a:r>
              <a:rPr lang="en-US" sz="3200" dirty="0" smtClean="0">
                <a:solidFill>
                  <a:schemeClr val="accent5">
                    <a:lumMod val="75000"/>
                  </a:schemeClr>
                </a:solidFill>
                <a:latin typeface="Verdana" charset="0"/>
                <a:ea typeface="Verdana" charset="0"/>
                <a:cs typeface="Verdana" charset="0"/>
              </a:rPr>
              <a:t>Reader </a:t>
            </a:r>
            <a:r>
              <a:rPr lang="en-US" sz="3200" dirty="0">
                <a:solidFill>
                  <a:schemeClr val="accent5">
                    <a:lumMod val="75000"/>
                  </a:schemeClr>
                </a:solidFill>
                <a:latin typeface="Verdana" charset="0"/>
                <a:ea typeface="Verdana" charset="0"/>
                <a:cs typeface="Verdana" charset="0"/>
              </a:rPr>
              <a:t>Privacy in the </a:t>
            </a:r>
            <a:r>
              <a:rPr lang="en-US" sz="3200" dirty="0" smtClean="0">
                <a:solidFill>
                  <a:schemeClr val="accent5">
                    <a:lumMod val="75000"/>
                  </a:schemeClr>
                </a:solidFill>
                <a:latin typeface="Verdana" charset="0"/>
                <a:ea typeface="Verdana" charset="0"/>
                <a:cs typeface="Verdana" charset="0"/>
              </a:rPr>
              <a:t>Library</a:t>
            </a:r>
          </a:p>
          <a:p>
            <a:pPr>
              <a:buFont typeface="Wingdings" charset="2"/>
              <a:buChar char="§"/>
            </a:pPr>
            <a:endParaRPr lang="en-US" sz="3200" dirty="0">
              <a:solidFill>
                <a:schemeClr val="accent5">
                  <a:lumMod val="75000"/>
                </a:schemeClr>
              </a:solidFill>
              <a:latin typeface="Verdana" charset="0"/>
              <a:ea typeface="Verdana" charset="0"/>
              <a:cs typeface="Verdana" charset="0"/>
            </a:endParaRPr>
          </a:p>
          <a:p>
            <a:pPr>
              <a:buFont typeface="Wingdings" charset="2"/>
              <a:buChar char="§"/>
            </a:pPr>
            <a:r>
              <a:rPr lang="en-US" sz="3200" dirty="0" smtClean="0">
                <a:solidFill>
                  <a:schemeClr val="accent5">
                    <a:lumMod val="75000"/>
                  </a:schemeClr>
                </a:solidFill>
                <a:latin typeface="Verdana" charset="0"/>
                <a:ea typeface="Verdana" charset="0"/>
                <a:cs typeface="Verdana" charset="0"/>
              </a:rPr>
              <a:t>Legal Protections for Library User Privacy</a:t>
            </a:r>
          </a:p>
          <a:p>
            <a:pPr marL="0" indent="0">
              <a:buNone/>
            </a:pPr>
            <a:r>
              <a:rPr lang="en-US" dirty="0" smtClean="0">
                <a:solidFill>
                  <a:schemeClr val="accent5">
                    <a:lumMod val="75000"/>
                  </a:schemeClr>
                </a:solidFill>
                <a:latin typeface="Verdana" charset="0"/>
                <a:ea typeface="Verdana" charset="0"/>
                <a:cs typeface="Verdana" charset="0"/>
              </a:rPr>
              <a:t>	State </a:t>
            </a:r>
            <a:r>
              <a:rPr lang="en-US" dirty="0">
                <a:solidFill>
                  <a:schemeClr val="accent5">
                    <a:lumMod val="75000"/>
                  </a:schemeClr>
                </a:solidFill>
                <a:latin typeface="Verdana" charset="0"/>
                <a:ea typeface="Verdana" charset="0"/>
                <a:cs typeface="Verdana" charset="0"/>
              </a:rPr>
              <a:t>Library Confidentiality </a:t>
            </a:r>
            <a:r>
              <a:rPr lang="en-US" dirty="0" smtClean="0">
                <a:solidFill>
                  <a:schemeClr val="accent5">
                    <a:lumMod val="75000"/>
                  </a:schemeClr>
                </a:solidFill>
                <a:latin typeface="Verdana" charset="0"/>
                <a:ea typeface="Verdana" charset="0"/>
                <a:cs typeface="Verdana" charset="0"/>
              </a:rPr>
              <a:t>Statutes</a:t>
            </a:r>
          </a:p>
          <a:p>
            <a:pPr>
              <a:buFont typeface="Wingdings" charset="2"/>
              <a:buChar char="§"/>
            </a:pPr>
            <a:endParaRPr lang="en-US" sz="3200" dirty="0" smtClean="0">
              <a:solidFill>
                <a:schemeClr val="accent5">
                  <a:lumMod val="75000"/>
                </a:schemeClr>
              </a:solidFill>
              <a:latin typeface="Verdana" charset="0"/>
              <a:ea typeface="Verdana" charset="0"/>
              <a:cs typeface="Verdana" charset="0"/>
            </a:endParaRPr>
          </a:p>
          <a:p>
            <a:pPr>
              <a:buFont typeface="Wingdings" charset="2"/>
              <a:buChar char="§"/>
            </a:pPr>
            <a:r>
              <a:rPr lang="en-US" sz="3200" dirty="0" smtClean="0">
                <a:solidFill>
                  <a:schemeClr val="accent5">
                    <a:lumMod val="75000"/>
                  </a:schemeClr>
                </a:solidFill>
                <a:latin typeface="Verdana" charset="0"/>
                <a:ea typeface="Verdana" charset="0"/>
                <a:cs typeface="Verdana" charset="0"/>
              </a:rPr>
              <a:t>Current Challenges </a:t>
            </a:r>
            <a:endParaRPr lang="en-US" sz="3200" dirty="0">
              <a:solidFill>
                <a:schemeClr val="accent5">
                  <a:lumMod val="75000"/>
                </a:schemeClr>
              </a:solidFill>
              <a:latin typeface="Verdana" charset="0"/>
              <a:ea typeface="Verdana" charset="0"/>
              <a:cs typeface="Verdana" charset="0"/>
            </a:endParaRPr>
          </a:p>
          <a:p>
            <a:endParaRPr lang="en-US" sz="3200" dirty="0" smtClean="0">
              <a:solidFill>
                <a:schemeClr val="accent5">
                  <a:lumMod val="75000"/>
                </a:schemeClr>
              </a:solidFill>
              <a:latin typeface="Verdana" charset="0"/>
              <a:ea typeface="Verdana" charset="0"/>
              <a:cs typeface="Verdana" charset="0"/>
            </a:endParaRPr>
          </a:p>
          <a:p>
            <a:pPr marL="0" indent="0">
              <a:buNone/>
            </a:pPr>
            <a:endParaRPr lang="en-US" dirty="0"/>
          </a:p>
        </p:txBody>
      </p:sp>
    </p:spTree>
    <p:extLst>
      <p:ext uri="{BB962C8B-B14F-4D97-AF65-F5344CB8AC3E}">
        <p14:creationId xmlns:p14="http://schemas.microsoft.com/office/powerpoint/2010/main" val="713977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Verdana" charset="0"/>
                <a:ea typeface="Verdana" charset="0"/>
                <a:cs typeface="Verdana" charset="0"/>
              </a:rPr>
              <a:t/>
            </a:r>
            <a:br>
              <a:rPr lang="en-US" b="1" dirty="0" smtClean="0">
                <a:solidFill>
                  <a:srgbClr val="C00000"/>
                </a:solidFill>
                <a:latin typeface="Verdana" charset="0"/>
                <a:ea typeface="Verdana" charset="0"/>
                <a:cs typeface="Verdana" charset="0"/>
              </a:rPr>
            </a:br>
            <a:r>
              <a:rPr lang="en-US" b="1" i="1" dirty="0" smtClean="0">
                <a:solidFill>
                  <a:srgbClr val="C00000"/>
                </a:solidFill>
                <a:latin typeface="Verdana" charset="0"/>
                <a:ea typeface="Verdana" charset="0"/>
                <a:cs typeface="Verdana" charset="0"/>
              </a:rPr>
              <a:t>Issues</a:t>
            </a:r>
            <a:r>
              <a:rPr lang="en-US" b="1" i="1" dirty="0">
                <a:solidFill>
                  <a:srgbClr val="C00000"/>
                </a:solidFill>
                <a:latin typeface="Verdana" charset="0"/>
                <a:ea typeface="Verdana" charset="0"/>
                <a:cs typeface="Verdana" charset="0"/>
              </a:rPr>
              <a:t>:  Florida’s Law - Problems </a:t>
            </a:r>
            <a:r>
              <a:rPr lang="en-US" b="1" i="1" dirty="0" smtClean="0">
                <a:solidFill>
                  <a:srgbClr val="C00000"/>
                </a:solidFill>
                <a:latin typeface="Verdana" charset="0"/>
                <a:ea typeface="Verdana" charset="0"/>
                <a:cs typeface="Verdana" charset="0"/>
              </a:rPr>
              <a:t>&amp; Opportunities </a:t>
            </a:r>
            <a:r>
              <a:rPr lang="en-US" dirty="0">
                <a:solidFill>
                  <a:srgbClr val="C00000"/>
                </a:solidFill>
                <a:latin typeface="Verdana" charset="0"/>
                <a:ea typeface="Verdana" charset="0"/>
                <a:cs typeface="Verdana" charset="0"/>
              </a:rPr>
              <a:t/>
            </a:r>
            <a:br>
              <a:rPr lang="en-US" dirty="0">
                <a:solidFill>
                  <a:srgbClr val="C00000"/>
                </a:solidFill>
                <a:latin typeface="Verdana" charset="0"/>
                <a:ea typeface="Verdana" charset="0"/>
                <a:cs typeface="Verdana" charset="0"/>
              </a:rPr>
            </a:br>
            <a:endParaRPr lang="en-US"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smtClean="0">
              <a:solidFill>
                <a:schemeClr val="accent5">
                  <a:lumMod val="75000"/>
                </a:schemeClr>
              </a:solidFill>
            </a:endParaRPr>
          </a:p>
          <a:p>
            <a:pPr marL="0" indent="0">
              <a:buNone/>
            </a:pPr>
            <a:endParaRPr lang="en-US" dirty="0" smtClean="0">
              <a:solidFill>
                <a:schemeClr val="accent5">
                  <a:lumMod val="75000"/>
                </a:schemeClr>
              </a:solidFill>
            </a:endParaRPr>
          </a:p>
          <a:p>
            <a:pPr marL="0" indent="0">
              <a:buNone/>
            </a:pPr>
            <a:r>
              <a:rPr lang="en-US" dirty="0" smtClean="0">
                <a:solidFill>
                  <a:schemeClr val="accent5">
                    <a:lumMod val="75000"/>
                  </a:schemeClr>
                </a:solidFill>
                <a:latin typeface="Verdana" charset="0"/>
                <a:ea typeface="Verdana" charset="0"/>
                <a:cs typeface="Verdana" charset="0"/>
              </a:rPr>
              <a:t>In </a:t>
            </a:r>
            <a:r>
              <a:rPr lang="en-US" dirty="0">
                <a:solidFill>
                  <a:schemeClr val="accent5">
                    <a:lumMod val="75000"/>
                  </a:schemeClr>
                </a:solidFill>
                <a:latin typeface="Verdana" charset="0"/>
                <a:ea typeface="Verdana" charset="0"/>
                <a:cs typeface="Verdana" charset="0"/>
              </a:rPr>
              <a:t>Florida </a:t>
            </a:r>
            <a:r>
              <a:rPr lang="en-US" dirty="0" smtClean="0">
                <a:solidFill>
                  <a:schemeClr val="accent5">
                    <a:lumMod val="75000"/>
                  </a:schemeClr>
                </a:solidFill>
                <a:latin typeface="Verdana" charset="0"/>
                <a:ea typeface="Verdana" charset="0"/>
                <a:cs typeface="Verdana" charset="0"/>
              </a:rPr>
              <a:t>libraries </a:t>
            </a:r>
            <a:r>
              <a:rPr lang="en-US" dirty="0">
                <a:solidFill>
                  <a:schemeClr val="accent5">
                    <a:lumMod val="75000"/>
                  </a:schemeClr>
                </a:solidFill>
                <a:latin typeface="Verdana" charset="0"/>
                <a:ea typeface="Verdana" charset="0"/>
                <a:cs typeface="Verdana" charset="0"/>
              </a:rPr>
              <a:t>there are a number of commonly accepted practices that actually violate the current </a:t>
            </a:r>
            <a:r>
              <a:rPr lang="en-US" dirty="0" smtClean="0">
                <a:solidFill>
                  <a:schemeClr val="accent5">
                    <a:lumMod val="75000"/>
                  </a:schemeClr>
                </a:solidFill>
                <a:latin typeface="Verdana" charset="0"/>
                <a:ea typeface="Verdana" charset="0"/>
                <a:cs typeface="Verdana" charset="0"/>
              </a:rPr>
              <a:t>law.  </a:t>
            </a:r>
          </a:p>
          <a:p>
            <a:pPr marL="0" indent="0">
              <a:buNone/>
            </a:pPr>
            <a:endParaRPr lang="en-US" dirty="0">
              <a:solidFill>
                <a:schemeClr val="accent5">
                  <a:lumMod val="75000"/>
                </a:schemeClr>
              </a:solidFill>
              <a:latin typeface="Verdana" charset="0"/>
              <a:ea typeface="Verdana" charset="0"/>
              <a:cs typeface="Verdana" charset="0"/>
            </a:endParaRPr>
          </a:p>
          <a:p>
            <a:pPr marL="0" indent="0">
              <a:buNone/>
            </a:pPr>
            <a:r>
              <a:rPr lang="en-US" dirty="0" smtClean="0">
                <a:solidFill>
                  <a:schemeClr val="accent5">
                    <a:lumMod val="75000"/>
                  </a:schemeClr>
                </a:solidFill>
                <a:latin typeface="Verdana" charset="0"/>
                <a:ea typeface="Verdana" charset="0"/>
                <a:cs typeface="Verdana" charset="0"/>
              </a:rPr>
              <a:t>As </a:t>
            </a:r>
            <a:r>
              <a:rPr lang="en-US" dirty="0">
                <a:solidFill>
                  <a:schemeClr val="accent5">
                    <a:lumMod val="75000"/>
                  </a:schemeClr>
                </a:solidFill>
                <a:latin typeface="Verdana" charset="0"/>
                <a:ea typeface="Verdana" charset="0"/>
                <a:cs typeface="Verdana" charset="0"/>
              </a:rPr>
              <a:t>we describe these practices, note any questions or concerns you have and be prepared to share them in the discussion period which will follow.</a:t>
            </a:r>
          </a:p>
          <a:p>
            <a:pPr marL="0" indent="0">
              <a:buNone/>
            </a:pPr>
            <a:endParaRPr lang="en-US" dirty="0"/>
          </a:p>
        </p:txBody>
      </p:sp>
    </p:spTree>
    <p:extLst>
      <p:ext uri="{BB962C8B-B14F-4D97-AF65-F5344CB8AC3E}">
        <p14:creationId xmlns:p14="http://schemas.microsoft.com/office/powerpoint/2010/main" val="74190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1</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A </a:t>
            </a:r>
            <a:r>
              <a:rPr lang="en-US" dirty="0">
                <a:solidFill>
                  <a:schemeClr val="accent5">
                    <a:lumMod val="75000"/>
                  </a:schemeClr>
                </a:solidFill>
                <a:latin typeface="Verdana" charset="0"/>
                <a:ea typeface="Verdana" charset="0"/>
                <a:cs typeface="Verdana" charset="0"/>
              </a:rPr>
              <a:t>man comes to the circulation desk, presents his library card, and asks for a list of all items currently checked out to him.  Can the </a:t>
            </a:r>
            <a:r>
              <a:rPr lang="en-US" dirty="0" smtClean="0">
                <a:solidFill>
                  <a:schemeClr val="accent5">
                    <a:lumMod val="75000"/>
                  </a:schemeClr>
                </a:solidFill>
                <a:latin typeface="Verdana" charset="0"/>
                <a:ea typeface="Verdana" charset="0"/>
                <a:cs typeface="Verdana" charset="0"/>
              </a:rPr>
              <a:t>clerk </a:t>
            </a:r>
            <a:r>
              <a:rPr lang="en-US" dirty="0">
                <a:solidFill>
                  <a:schemeClr val="accent5">
                    <a:lumMod val="75000"/>
                  </a:schemeClr>
                </a:solidFill>
                <a:latin typeface="Verdana" charset="0"/>
                <a:ea typeface="Verdana" charset="0"/>
                <a:cs typeface="Verdana" charset="0"/>
              </a:rPr>
              <a:t>legally provide this information?  </a:t>
            </a:r>
            <a:endParaRPr lang="en-US" dirty="0" smtClean="0">
              <a:solidFill>
                <a:schemeClr val="accent5">
                  <a:lumMod val="75000"/>
                </a:schemeClr>
              </a:solidFill>
              <a:latin typeface="Verdana" charset="0"/>
              <a:ea typeface="Verdana" charset="0"/>
              <a:cs typeface="Verdana" charset="0"/>
            </a:endParaRPr>
          </a:p>
          <a:p>
            <a:pPr marL="0" indent="0">
              <a:buNone/>
            </a:pPr>
            <a:r>
              <a:rPr lang="en-US" dirty="0" smtClean="0">
                <a:solidFill>
                  <a:schemeClr val="accent5">
                    <a:lumMod val="75000"/>
                  </a:schemeClr>
                </a:solidFill>
                <a:latin typeface="Verdana" charset="0"/>
                <a:ea typeface="Verdana" charset="0"/>
                <a:cs typeface="Verdana" charset="0"/>
              </a:rPr>
              <a:t>NO—not </a:t>
            </a:r>
            <a:r>
              <a:rPr lang="en-US" dirty="0">
                <a:solidFill>
                  <a:schemeClr val="accent5">
                    <a:lumMod val="75000"/>
                  </a:schemeClr>
                </a:solidFill>
                <a:latin typeface="Verdana" charset="0"/>
                <a:ea typeface="Verdana" charset="0"/>
                <a:cs typeface="Verdana" charset="0"/>
              </a:rPr>
              <a:t>unless the materials are overdue or fines are owed.</a:t>
            </a:r>
          </a:p>
          <a:p>
            <a:pPr marL="0" indent="0">
              <a:buNone/>
            </a:pPr>
            <a:endParaRPr lang="en-US" dirty="0"/>
          </a:p>
        </p:txBody>
      </p:sp>
    </p:spTree>
    <p:extLst>
      <p:ext uri="{BB962C8B-B14F-4D97-AF65-F5344CB8AC3E}">
        <p14:creationId xmlns:p14="http://schemas.microsoft.com/office/powerpoint/2010/main" val="28164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1 - Explanation</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a:bodyPr>
          <a:lstStyle/>
          <a:p>
            <a:pPr marL="0" indent="0">
              <a:lnSpc>
                <a:spcPct val="100000"/>
              </a:lnSpc>
              <a:buNone/>
            </a:pPr>
            <a:r>
              <a:rPr lang="en-US" dirty="0">
                <a:solidFill>
                  <a:schemeClr val="accent5">
                    <a:lumMod val="75000"/>
                  </a:schemeClr>
                </a:solidFill>
                <a:latin typeface="Verdana" charset="0"/>
                <a:ea typeface="Verdana" charset="0"/>
                <a:cs typeface="Verdana" charset="0"/>
              </a:rPr>
              <a:t>Currently the law only allows library staff to tell borrowers what they have checked out “for the purpose of collecting fines or recovering overdue books”.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Neither </a:t>
            </a:r>
            <a:r>
              <a:rPr lang="en-US" dirty="0">
                <a:solidFill>
                  <a:schemeClr val="accent5">
                    <a:lumMod val="75000"/>
                  </a:schemeClr>
                </a:solidFill>
                <a:latin typeface="Verdana" charset="0"/>
                <a:ea typeface="Verdana" charset="0"/>
                <a:cs typeface="Verdana" charset="0"/>
              </a:rPr>
              <a:t>does the law permit access to this information via an ILS, </a:t>
            </a:r>
            <a:r>
              <a:rPr lang="en-US" dirty="0" smtClean="0">
                <a:solidFill>
                  <a:schemeClr val="accent5">
                    <a:lumMod val="75000"/>
                  </a:schemeClr>
                </a:solidFill>
                <a:latin typeface="Verdana" charset="0"/>
                <a:ea typeface="Verdana" charset="0"/>
                <a:cs typeface="Verdana" charset="0"/>
              </a:rPr>
              <a:t>a feature many </a:t>
            </a:r>
            <a:r>
              <a:rPr lang="en-US" dirty="0">
                <a:solidFill>
                  <a:schemeClr val="accent5">
                    <a:lumMod val="75000"/>
                  </a:schemeClr>
                </a:solidFill>
                <a:latin typeface="Verdana" charset="0"/>
                <a:ea typeface="Verdana" charset="0"/>
                <a:cs typeface="Verdana" charset="0"/>
              </a:rPr>
              <a:t>libraries </a:t>
            </a:r>
            <a:r>
              <a:rPr lang="en-US" dirty="0" smtClean="0">
                <a:solidFill>
                  <a:schemeClr val="accent5">
                    <a:lumMod val="75000"/>
                  </a:schemeClr>
                </a:solidFill>
                <a:latin typeface="Verdana" charset="0"/>
                <a:ea typeface="Verdana" charset="0"/>
                <a:cs typeface="Verdana" charset="0"/>
              </a:rPr>
              <a:t>use. </a:t>
            </a:r>
          </a:p>
          <a:p>
            <a:pPr marL="0" indent="0">
              <a:lnSpc>
                <a:spcPct val="100000"/>
              </a:lnSpc>
              <a:buNone/>
            </a:pPr>
            <a:r>
              <a:rPr lang="en-US" dirty="0" smtClean="0">
                <a:solidFill>
                  <a:schemeClr val="accent5">
                    <a:lumMod val="75000"/>
                  </a:schemeClr>
                </a:solidFill>
                <a:latin typeface="Verdana" charset="0"/>
                <a:ea typeface="Verdana" charset="0"/>
                <a:cs typeface="Verdana" charset="0"/>
              </a:rPr>
              <a:t>Violation is </a:t>
            </a:r>
            <a:r>
              <a:rPr lang="en-US" dirty="0">
                <a:solidFill>
                  <a:schemeClr val="accent5">
                    <a:lumMod val="75000"/>
                  </a:schemeClr>
                </a:solidFill>
                <a:latin typeface="Verdana" charset="0"/>
                <a:ea typeface="Verdana" charset="0"/>
                <a:cs typeface="Verdana" charset="0"/>
              </a:rPr>
              <a:t>a second degree misdemeanor.  Any new solution </a:t>
            </a:r>
            <a:r>
              <a:rPr lang="en-US" dirty="0" smtClean="0">
                <a:solidFill>
                  <a:schemeClr val="accent5">
                    <a:lumMod val="75000"/>
                  </a:schemeClr>
                </a:solidFill>
                <a:latin typeface="Verdana" charset="0"/>
                <a:ea typeface="Verdana" charset="0"/>
                <a:cs typeface="Verdana" charset="0"/>
              </a:rPr>
              <a:t>that would </a:t>
            </a:r>
            <a:r>
              <a:rPr lang="en-US" dirty="0">
                <a:solidFill>
                  <a:schemeClr val="accent5">
                    <a:lumMod val="75000"/>
                  </a:schemeClr>
                </a:solidFill>
                <a:latin typeface="Verdana" charset="0"/>
                <a:ea typeface="Verdana" charset="0"/>
                <a:cs typeface="Verdana" charset="0"/>
              </a:rPr>
              <a:t>authorize library staff to tell borrowers what they have checked out should also allow borrowers to access this information through the ILS.</a:t>
            </a:r>
          </a:p>
          <a:p>
            <a:pPr marL="0" indent="0">
              <a:buNone/>
            </a:pPr>
            <a:endParaRPr lang="en-US" dirty="0"/>
          </a:p>
        </p:txBody>
      </p:sp>
    </p:spTree>
    <p:extLst>
      <p:ext uri="{BB962C8B-B14F-4D97-AF65-F5344CB8AC3E}">
        <p14:creationId xmlns:p14="http://schemas.microsoft.com/office/powerpoint/2010/main" val="171864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2</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A </a:t>
            </a:r>
            <a:r>
              <a:rPr lang="en-US" dirty="0">
                <a:solidFill>
                  <a:schemeClr val="accent5">
                    <a:lumMod val="75000"/>
                  </a:schemeClr>
                </a:solidFill>
                <a:latin typeface="Verdana" charset="0"/>
                <a:ea typeface="Verdana" charset="0"/>
                <a:cs typeface="Verdana" charset="0"/>
              </a:rPr>
              <a:t>father comes to the circulation desk and asks what his </a:t>
            </a:r>
            <a:r>
              <a:rPr lang="en-US" dirty="0" smtClean="0">
                <a:solidFill>
                  <a:schemeClr val="accent5">
                    <a:lumMod val="75000"/>
                  </a:schemeClr>
                </a:solidFill>
                <a:latin typeface="Verdana" charset="0"/>
                <a:ea typeface="Verdana" charset="0"/>
                <a:cs typeface="Verdana" charset="0"/>
              </a:rPr>
              <a:t>twelve year-old </a:t>
            </a:r>
            <a:r>
              <a:rPr lang="en-US" dirty="0">
                <a:solidFill>
                  <a:schemeClr val="accent5">
                    <a:lumMod val="75000"/>
                  </a:schemeClr>
                </a:solidFill>
                <a:latin typeface="Verdana" charset="0"/>
                <a:ea typeface="Verdana" charset="0"/>
                <a:cs typeface="Verdana" charset="0"/>
              </a:rPr>
              <a:t>daughter has borrowed.  Can this information be provided under the current law?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No—not </a:t>
            </a:r>
            <a:r>
              <a:rPr lang="en-US" dirty="0">
                <a:solidFill>
                  <a:schemeClr val="accent5">
                    <a:lumMod val="75000"/>
                  </a:schemeClr>
                </a:solidFill>
                <a:latin typeface="Verdana" charset="0"/>
                <a:ea typeface="Verdana" charset="0"/>
                <a:cs typeface="Verdana" charset="0"/>
              </a:rPr>
              <a:t>unless the material is overdue or fines are owed.</a:t>
            </a:r>
            <a:r>
              <a:rPr lang="en-US" dirty="0" smtClean="0">
                <a:solidFill>
                  <a:schemeClr val="accent5">
                    <a:lumMod val="75000"/>
                  </a:schemeClr>
                </a:solidFill>
                <a:effectLst/>
                <a:latin typeface="Verdana" charset="0"/>
                <a:ea typeface="Verdana" charset="0"/>
                <a:cs typeface="Verdana" charset="0"/>
              </a:rPr>
              <a:t> </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946349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2 - Explanation</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buNone/>
            </a:pPr>
            <a:r>
              <a:rPr lang="en-US" dirty="0">
                <a:solidFill>
                  <a:schemeClr val="accent5">
                    <a:lumMod val="75000"/>
                  </a:schemeClr>
                </a:solidFill>
                <a:latin typeface="Verdana" charset="0"/>
                <a:ea typeface="Verdana" charset="0"/>
                <a:cs typeface="Verdana" charset="0"/>
              </a:rPr>
              <a:t>In the case of children under age 16, library staff, under the current law, cannot tell parents what their children have checked out, except “for the purpose of collecting fines or recovering overdue books.”  Providing parents with information on items borrowed—but not overdue—is something many libraries do today.  </a:t>
            </a:r>
          </a:p>
          <a:p>
            <a:pPr marL="0" indent="0">
              <a:lnSpc>
                <a:spcPct val="100000"/>
              </a:lnSpc>
              <a:buNone/>
            </a:pPr>
            <a:r>
              <a:rPr lang="en-US" dirty="0">
                <a:solidFill>
                  <a:schemeClr val="accent5">
                    <a:lumMod val="75000"/>
                  </a:schemeClr>
                </a:solidFill>
                <a:latin typeface="Verdana" charset="0"/>
                <a:ea typeface="Verdana" charset="0"/>
                <a:cs typeface="Verdana" charset="0"/>
              </a:rPr>
              <a:t> </a:t>
            </a:r>
          </a:p>
          <a:p>
            <a:pPr marL="0" indent="0">
              <a:lnSpc>
                <a:spcPct val="100000"/>
              </a:lnSpc>
              <a:buNone/>
            </a:pPr>
            <a:r>
              <a:rPr lang="en-US" dirty="0">
                <a:solidFill>
                  <a:schemeClr val="accent5">
                    <a:lumMod val="75000"/>
                  </a:schemeClr>
                </a:solidFill>
                <a:latin typeface="Verdana" charset="0"/>
                <a:ea typeface="Verdana" charset="0"/>
                <a:cs typeface="Verdana" charset="0"/>
              </a:rPr>
              <a:t>It has been suggested that libraries should be allowed to tell parents what their children (under age 13) have charged out to protect older teens, or “mature </a:t>
            </a:r>
            <a:r>
              <a:rPr lang="en-US" dirty="0" smtClean="0">
                <a:solidFill>
                  <a:schemeClr val="accent5">
                    <a:lumMod val="75000"/>
                  </a:schemeClr>
                </a:solidFill>
                <a:latin typeface="Verdana" charset="0"/>
                <a:ea typeface="Verdana" charset="0"/>
                <a:cs typeface="Verdana" charset="0"/>
              </a:rPr>
              <a:t>minors” and the current provision relating to fines and overdues can be left in place.</a:t>
            </a:r>
            <a:endParaRPr lang="en-US" dirty="0">
              <a:solidFill>
                <a:schemeClr val="accent5">
                  <a:lumMod val="75000"/>
                </a:schemeClr>
              </a:solidFill>
              <a:latin typeface="Verdana" charset="0"/>
              <a:ea typeface="Verdana" charset="0"/>
              <a:cs typeface="Verdana" charset="0"/>
            </a:endParaRPr>
          </a:p>
          <a:p>
            <a:pPr marL="0" indent="0">
              <a:buNone/>
            </a:pPr>
            <a:endParaRPr lang="en-US" dirty="0"/>
          </a:p>
        </p:txBody>
      </p:sp>
    </p:spTree>
    <p:extLst>
      <p:ext uri="{BB962C8B-B14F-4D97-AF65-F5344CB8AC3E}">
        <p14:creationId xmlns:p14="http://schemas.microsoft.com/office/powerpoint/2010/main" val="194183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Today’s hosts</a:t>
            </a:r>
            <a:r>
              <a:rPr lang="is-IS" b="1" i="1" dirty="0" smtClean="0">
                <a:solidFill>
                  <a:srgbClr val="C00000"/>
                </a:solidFill>
                <a:latin typeface="Verdana" charset="0"/>
                <a:ea typeface="Verdana" charset="0"/>
                <a:cs typeface="Verdana" charset="0"/>
              </a:rPr>
              <a:t>…</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a:solidFill>
                <a:schemeClr val="accent5">
                  <a:lumMod val="75000"/>
                </a:schemeClr>
              </a:solidFill>
              <a:latin typeface="Verdana" charset="0"/>
              <a:ea typeface="Verdana" charset="0"/>
              <a:cs typeface="Verdana" charset="0"/>
            </a:endParaRPr>
          </a:p>
          <a:p>
            <a:pPr marL="0" indent="0">
              <a:buNone/>
            </a:pPr>
            <a:endParaRPr lang="en-US" dirty="0">
              <a:solidFill>
                <a:schemeClr val="accent5">
                  <a:lumMod val="75000"/>
                </a:schemeClr>
              </a:solidFill>
              <a:latin typeface="Verdana" charset="0"/>
              <a:ea typeface="Verdana" charset="0"/>
              <a:cs typeface="Verdana" charset="0"/>
            </a:endParaRPr>
          </a:p>
          <a:p>
            <a:pPr>
              <a:buFont typeface="Wingdings" charset="2"/>
              <a:buChar char="§"/>
            </a:pPr>
            <a:r>
              <a:rPr lang="en-US" b="1" dirty="0" smtClean="0">
                <a:solidFill>
                  <a:schemeClr val="accent5">
                    <a:lumMod val="75000"/>
                  </a:schemeClr>
                </a:solidFill>
                <a:latin typeface="Verdana" charset="0"/>
                <a:ea typeface="Verdana" charset="0"/>
                <a:cs typeface="Verdana" charset="0"/>
              </a:rPr>
              <a:t> Gene Coppola, FLA President</a:t>
            </a:r>
          </a:p>
          <a:p>
            <a:pPr marL="0" indent="0">
              <a:buNone/>
            </a:pPr>
            <a:endParaRPr lang="en-US" b="1" dirty="0" smtClean="0">
              <a:solidFill>
                <a:schemeClr val="accent5">
                  <a:lumMod val="75000"/>
                </a:schemeClr>
              </a:solidFill>
              <a:latin typeface="Verdana" charset="0"/>
              <a:ea typeface="Verdana" charset="0"/>
              <a:cs typeface="Verdana" charset="0"/>
            </a:endParaRPr>
          </a:p>
          <a:p>
            <a:pPr>
              <a:buFont typeface="Wingdings" charset="2"/>
              <a:buChar char="§"/>
            </a:pPr>
            <a:r>
              <a:rPr lang="en-US" b="1" dirty="0" smtClean="0">
                <a:solidFill>
                  <a:schemeClr val="accent5">
                    <a:lumMod val="75000"/>
                  </a:schemeClr>
                </a:solidFill>
                <a:latin typeface="Verdana" charset="0"/>
                <a:ea typeface="Verdana" charset="0"/>
                <a:cs typeface="Verdana" charset="0"/>
              </a:rPr>
              <a:t> Charlie Parker, Chair, FLA Legislative Committee</a:t>
            </a:r>
            <a:endParaRPr lang="en-US" b="1"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989628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3</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lnSpc>
                <a:spcPct val="100000"/>
              </a:lnSpc>
              <a:buNone/>
            </a:pPr>
            <a:r>
              <a:rPr lang="en-US" dirty="0">
                <a:solidFill>
                  <a:schemeClr val="accent5">
                    <a:lumMod val="75000"/>
                  </a:schemeClr>
                </a:solidFill>
                <a:latin typeface="Verdana" charset="0"/>
                <a:ea typeface="Verdana" charset="0"/>
                <a:cs typeface="Verdana" charset="0"/>
              </a:rPr>
              <a:t>Library staff receives a public records request for all patron e-mail addresses in the library’s possession.  The library collects e-mail addresses with borrower registration forms but doesn’t require them.  The library also collects e-mail addresses from patrons registering for programs, workshops, and training classes.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Can </a:t>
            </a:r>
            <a:r>
              <a:rPr lang="en-US" dirty="0">
                <a:solidFill>
                  <a:schemeClr val="accent5">
                    <a:lumMod val="75000"/>
                  </a:schemeClr>
                </a:solidFill>
                <a:latin typeface="Verdana" charset="0"/>
                <a:ea typeface="Verdana" charset="0"/>
                <a:cs typeface="Verdana" charset="0"/>
              </a:rPr>
              <a:t>the staff member refuse to provide the e-mail addresses?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NO</a:t>
            </a:r>
            <a:r>
              <a:rPr lang="en-US" dirty="0" smtClean="0">
                <a:solidFill>
                  <a:schemeClr val="accent5">
                    <a:lumMod val="75000"/>
                  </a:schemeClr>
                </a:solidFill>
                <a:effectLst/>
                <a:latin typeface="Verdana" charset="0"/>
                <a:ea typeface="Verdana" charset="0"/>
                <a:cs typeface="Verdana" charset="0"/>
              </a:rPr>
              <a:t> </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261059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C00000"/>
                </a:solidFill>
                <a:latin typeface="Verdana" charset="0"/>
                <a:ea typeface="Verdana" charset="0"/>
                <a:cs typeface="Verdana" charset="0"/>
              </a:rPr>
              <a:t>Scenario 3 - Explanation</a:t>
            </a:r>
            <a:endParaRPr lang="en-US" dirty="0"/>
          </a:p>
        </p:txBody>
      </p:sp>
      <p:sp>
        <p:nvSpPr>
          <p:cNvPr id="3" name="Content Placeholder 2"/>
          <p:cNvSpPr>
            <a:spLocks noGrp="1"/>
          </p:cNvSpPr>
          <p:nvPr>
            <p:ph idx="1"/>
          </p:nvPr>
        </p:nvSpPr>
        <p:spPr/>
        <p:txBody>
          <a:bodyPr>
            <a:normAutofit/>
          </a:bodyPr>
          <a:lstStyle/>
          <a:p>
            <a:pPr marL="0" indent="0">
              <a:lnSpc>
                <a:spcPct val="100000"/>
              </a:lnSpc>
              <a:buNone/>
            </a:pPr>
            <a:r>
              <a:rPr lang="en-US" sz="2400" dirty="0" smtClean="0">
                <a:solidFill>
                  <a:schemeClr val="accent5">
                    <a:lumMod val="75000"/>
                  </a:schemeClr>
                </a:solidFill>
                <a:latin typeface="Verdana" charset="0"/>
                <a:ea typeface="Verdana" charset="0"/>
                <a:cs typeface="Verdana" charset="0"/>
              </a:rPr>
              <a:t>The current law applies only applies only to “registration records,” including any information a library </a:t>
            </a:r>
            <a:r>
              <a:rPr lang="en-US" sz="2400" b="1" i="1" dirty="0" smtClean="0">
                <a:solidFill>
                  <a:schemeClr val="accent5">
                    <a:lumMod val="75000"/>
                  </a:schemeClr>
                </a:solidFill>
                <a:latin typeface="Verdana" charset="0"/>
                <a:ea typeface="Verdana" charset="0"/>
                <a:cs typeface="Verdana" charset="0"/>
              </a:rPr>
              <a:t>requires</a:t>
            </a:r>
            <a:r>
              <a:rPr lang="en-US" sz="2400" dirty="0" smtClean="0">
                <a:solidFill>
                  <a:schemeClr val="accent5">
                    <a:lumMod val="75000"/>
                  </a:schemeClr>
                </a:solidFill>
                <a:latin typeface="Verdana" charset="0"/>
                <a:ea typeface="Verdana" charset="0"/>
                <a:cs typeface="Verdana" charset="0"/>
              </a:rPr>
              <a:t> a patron to provide to become eligible to borrow materials, and to “circulation records” that include information identifying patrons who borrow particular materials.</a:t>
            </a:r>
          </a:p>
          <a:p>
            <a:pPr marL="0" indent="0">
              <a:lnSpc>
                <a:spcPct val="100000"/>
              </a:lnSpc>
              <a:buNone/>
            </a:pPr>
            <a:r>
              <a:rPr lang="en-US" sz="2400" dirty="0" smtClean="0">
                <a:solidFill>
                  <a:schemeClr val="accent5">
                    <a:lumMod val="75000"/>
                  </a:schemeClr>
                </a:solidFill>
                <a:latin typeface="Verdana" charset="0"/>
                <a:ea typeface="Verdana" charset="0"/>
                <a:cs typeface="Verdana" charset="0"/>
              </a:rPr>
              <a:t>This means that, if the library collects e-mail addresses from persons registering for borrowers cards but does not </a:t>
            </a:r>
            <a:r>
              <a:rPr lang="en-US" sz="2400" b="1" i="1" dirty="0" smtClean="0">
                <a:solidFill>
                  <a:schemeClr val="accent5">
                    <a:lumMod val="75000"/>
                  </a:schemeClr>
                </a:solidFill>
                <a:latin typeface="Verdana" charset="0"/>
                <a:ea typeface="Verdana" charset="0"/>
                <a:cs typeface="Verdana" charset="0"/>
              </a:rPr>
              <a:t>require</a:t>
            </a:r>
            <a:r>
              <a:rPr lang="en-US" sz="2400" dirty="0" smtClean="0">
                <a:solidFill>
                  <a:schemeClr val="accent5">
                    <a:lumMod val="75000"/>
                  </a:schemeClr>
                </a:solidFill>
                <a:latin typeface="Verdana" charset="0"/>
                <a:ea typeface="Verdana" charset="0"/>
                <a:cs typeface="Verdana" charset="0"/>
              </a:rPr>
              <a:t> that an e-mail address be provided, or if the library collects e-mail addresses from persons participating in programs, workshops, or training events, the library may be required to reveal them in response to public records requests.</a:t>
            </a:r>
          </a:p>
        </p:txBody>
      </p:sp>
    </p:spTree>
    <p:extLst>
      <p:ext uri="{BB962C8B-B14F-4D97-AF65-F5344CB8AC3E}">
        <p14:creationId xmlns:p14="http://schemas.microsoft.com/office/powerpoint/2010/main" val="325561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C00000"/>
                </a:solidFill>
                <a:latin typeface="Verdana" charset="0"/>
                <a:ea typeface="Verdana" charset="0"/>
                <a:cs typeface="Verdana" charset="0"/>
              </a:rPr>
              <a:t>Scenario 3 </a:t>
            </a:r>
            <a:r>
              <a:rPr lang="en-US" b="1" i="1" dirty="0" smtClean="0">
                <a:solidFill>
                  <a:srgbClr val="C00000"/>
                </a:solidFill>
                <a:latin typeface="Verdana" charset="0"/>
                <a:ea typeface="Verdana" charset="0"/>
                <a:cs typeface="Verdana" charset="0"/>
              </a:rPr>
              <a:t>– Explanation - 2</a:t>
            </a:r>
            <a:endParaRPr lang="en-US" dirty="0"/>
          </a:p>
        </p:txBody>
      </p:sp>
      <p:sp>
        <p:nvSpPr>
          <p:cNvPr id="3" name="Content Placeholder 2"/>
          <p:cNvSpPr>
            <a:spLocks noGrp="1"/>
          </p:cNvSpPr>
          <p:nvPr>
            <p:ph idx="1"/>
          </p:nvPr>
        </p:nvSpPr>
        <p:spPr/>
        <p:txBody>
          <a:bodyPr/>
          <a:lstStyle/>
          <a:p>
            <a:pPr marL="0" indent="0">
              <a:buNone/>
            </a:pPr>
            <a:endParaRPr lang="en-US" dirty="0" smtClean="0">
              <a:solidFill>
                <a:schemeClr val="accent5">
                  <a:lumMod val="75000"/>
                </a:schemeClr>
              </a:solidFill>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A </a:t>
            </a:r>
            <a:r>
              <a:rPr lang="en-US" dirty="0">
                <a:solidFill>
                  <a:schemeClr val="accent5">
                    <a:lumMod val="75000"/>
                  </a:schemeClr>
                </a:solidFill>
                <a:latin typeface="Verdana" charset="0"/>
                <a:ea typeface="Verdana" charset="0"/>
                <a:cs typeface="Verdana" charset="0"/>
              </a:rPr>
              <a:t>solution would be to change the law to apply to all personally identifiable information collected and held by libraries.  With any change libraries should be able to ask members of the public to allow them (opt </a:t>
            </a:r>
            <a:r>
              <a:rPr lang="en-US" dirty="0" smtClean="0">
                <a:solidFill>
                  <a:schemeClr val="accent5">
                    <a:lumMod val="75000"/>
                  </a:schemeClr>
                </a:solidFill>
                <a:latin typeface="Verdana" charset="0"/>
                <a:ea typeface="Verdana" charset="0"/>
                <a:cs typeface="Verdana" charset="0"/>
              </a:rPr>
              <a:t>in or out) </a:t>
            </a:r>
            <a:r>
              <a:rPr lang="en-US" dirty="0">
                <a:solidFill>
                  <a:schemeClr val="accent5">
                    <a:lumMod val="75000"/>
                  </a:schemeClr>
                </a:solidFill>
                <a:latin typeface="Verdana" charset="0"/>
                <a:ea typeface="Verdana" charset="0"/>
                <a:cs typeface="Verdana" charset="0"/>
              </a:rPr>
              <a:t>to use their e-mail, mail, or phone numbers so the library can contact them about library programs and services.</a:t>
            </a:r>
          </a:p>
          <a:p>
            <a:pPr marL="0" indent="0">
              <a:buNone/>
            </a:pPr>
            <a:endParaRPr lang="en-US" dirty="0"/>
          </a:p>
        </p:txBody>
      </p:sp>
    </p:spTree>
    <p:extLst>
      <p:ext uri="{BB962C8B-B14F-4D97-AF65-F5344CB8AC3E}">
        <p14:creationId xmlns:p14="http://schemas.microsoft.com/office/powerpoint/2010/main" val="391395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4</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lnSpc>
                <a:spcPct val="100000"/>
              </a:lnSpc>
              <a:buNone/>
            </a:pPr>
            <a:r>
              <a:rPr lang="en-US" dirty="0" smtClean="0">
                <a:solidFill>
                  <a:schemeClr val="accent5">
                    <a:lumMod val="75000"/>
                  </a:schemeClr>
                </a:solidFill>
                <a:latin typeface="Verdana" charset="0"/>
                <a:ea typeface="Verdana" charset="0"/>
                <a:cs typeface="Verdana" charset="0"/>
              </a:rPr>
              <a:t>A </a:t>
            </a:r>
            <a:r>
              <a:rPr lang="en-US" dirty="0">
                <a:solidFill>
                  <a:schemeClr val="accent5">
                    <a:lumMod val="75000"/>
                  </a:schemeClr>
                </a:solidFill>
                <a:latin typeface="Verdana" charset="0"/>
                <a:ea typeface="Verdana" charset="0"/>
                <a:cs typeface="Verdana" charset="0"/>
              </a:rPr>
              <a:t>library has a vendor relationship with an e-book provider that collects patron’s e-mail addresses so that they can communicate with the patrons about items they have </a:t>
            </a:r>
            <a:r>
              <a:rPr lang="en-US" dirty="0" smtClean="0">
                <a:solidFill>
                  <a:schemeClr val="accent5">
                    <a:lumMod val="75000"/>
                  </a:schemeClr>
                </a:solidFill>
                <a:latin typeface="Verdana" charset="0"/>
                <a:ea typeface="Verdana" charset="0"/>
                <a:cs typeface="Verdana" charset="0"/>
              </a:rPr>
              <a:t>requested or for other transactions.  </a:t>
            </a:r>
            <a:r>
              <a:rPr lang="en-US" dirty="0">
                <a:solidFill>
                  <a:schemeClr val="accent5">
                    <a:lumMod val="75000"/>
                  </a:schemeClr>
                </a:solidFill>
                <a:latin typeface="Verdana" charset="0"/>
                <a:ea typeface="Verdana" charset="0"/>
                <a:cs typeface="Verdana" charset="0"/>
              </a:rPr>
              <a:t>Is the vendor required to treat the e-mail addresses as exempt and confidential?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NO </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217455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Scenario 4 - Explanation</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lnSpc>
                <a:spcPct val="100000"/>
              </a:lnSpc>
              <a:buNone/>
            </a:pPr>
            <a:r>
              <a:rPr lang="en-US" dirty="0" smtClean="0">
                <a:solidFill>
                  <a:schemeClr val="accent5">
                    <a:lumMod val="75000"/>
                  </a:schemeClr>
                </a:solidFill>
                <a:latin typeface="Verdana" charset="0"/>
                <a:ea typeface="Verdana" charset="0"/>
                <a:cs typeface="Verdana" charset="0"/>
              </a:rPr>
              <a:t>Libraries </a:t>
            </a:r>
            <a:r>
              <a:rPr lang="en-US" dirty="0">
                <a:solidFill>
                  <a:schemeClr val="accent5">
                    <a:lumMod val="75000"/>
                  </a:schemeClr>
                </a:solidFill>
                <a:latin typeface="Verdana" charset="0"/>
                <a:ea typeface="Verdana" charset="0"/>
                <a:cs typeface="Verdana" charset="0"/>
              </a:rPr>
              <a:t>and library patrons regularly provide patrons’ personally identifiable information to third-party </a:t>
            </a:r>
            <a:r>
              <a:rPr lang="en-US" dirty="0" smtClean="0">
                <a:solidFill>
                  <a:schemeClr val="accent5">
                    <a:lumMod val="75000"/>
                  </a:schemeClr>
                </a:solidFill>
                <a:latin typeface="Verdana" charset="0"/>
                <a:ea typeface="Verdana" charset="0"/>
                <a:cs typeface="Verdana" charset="0"/>
              </a:rPr>
              <a:t>vendors </a:t>
            </a:r>
            <a:r>
              <a:rPr lang="en-US" dirty="0">
                <a:solidFill>
                  <a:schemeClr val="accent5">
                    <a:lumMod val="75000"/>
                  </a:schemeClr>
                </a:solidFill>
                <a:latin typeface="Verdana" charset="0"/>
                <a:ea typeface="Verdana" charset="0"/>
                <a:cs typeface="Verdana" charset="0"/>
              </a:rPr>
              <a:t>such as database or e-book vendors.  A change in the law could apply not only to libraries but also to third parties, including vendors holding patrons’ personally identifiable information.  </a:t>
            </a:r>
          </a:p>
          <a:p>
            <a:pPr marL="0" indent="0">
              <a:buNone/>
            </a:pPr>
            <a:endParaRPr lang="en-US" dirty="0"/>
          </a:p>
        </p:txBody>
      </p:sp>
    </p:spTree>
    <p:extLst>
      <p:ext uri="{BB962C8B-B14F-4D97-AF65-F5344CB8AC3E}">
        <p14:creationId xmlns:p14="http://schemas.microsoft.com/office/powerpoint/2010/main" val="1427522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Your questions</a:t>
            </a:r>
            <a:r>
              <a:rPr lang="is-IS" b="1" i="1" dirty="0" smtClean="0">
                <a:solidFill>
                  <a:srgbClr val="C00000"/>
                </a:solidFill>
                <a:latin typeface="Verdana" charset="0"/>
                <a:ea typeface="Verdana" charset="0"/>
                <a:cs typeface="Verdana" charset="0"/>
              </a:rPr>
              <a:t>…</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a:bodyPr>
          <a:lstStyle/>
          <a:p>
            <a:pPr marL="0" indent="0">
              <a:lnSpc>
                <a:spcPct val="110000"/>
              </a:lnSpc>
              <a:buNone/>
            </a:pPr>
            <a:r>
              <a:rPr lang="en-US" dirty="0"/>
              <a:t> </a:t>
            </a:r>
            <a:r>
              <a:rPr lang="en-US" dirty="0" smtClean="0">
                <a:solidFill>
                  <a:schemeClr val="accent5">
                    <a:lumMod val="75000"/>
                  </a:schemeClr>
                </a:solidFill>
                <a:latin typeface="Verdana" charset="0"/>
                <a:ea typeface="Verdana" charset="0"/>
                <a:cs typeface="Verdana" charset="0"/>
              </a:rPr>
              <a:t>Please use the chat box to submit your questions</a:t>
            </a:r>
            <a:r>
              <a:rPr lang="is-IS" dirty="0" smtClean="0">
                <a:solidFill>
                  <a:schemeClr val="accent5">
                    <a:lumMod val="75000"/>
                  </a:schemeClr>
                </a:solidFill>
                <a:latin typeface="Verdana" charset="0"/>
                <a:ea typeface="Verdana" charset="0"/>
                <a:cs typeface="Verdana" charset="0"/>
              </a:rPr>
              <a:t>…</a:t>
            </a:r>
            <a:endParaRPr lang="en-US" dirty="0">
              <a:solidFill>
                <a:schemeClr val="accent5">
                  <a:lumMod val="75000"/>
                </a:schemeClr>
              </a:solidFill>
              <a:latin typeface="Verdana" charset="0"/>
              <a:ea typeface="Verdana" charset="0"/>
              <a:cs typeface="Verdana" charset="0"/>
            </a:endParaRPr>
          </a:p>
          <a:p>
            <a:pPr>
              <a:lnSpc>
                <a:spcPct val="110000"/>
              </a:lnSpc>
              <a:buFont typeface="Wingdings" charset="2"/>
              <a:buChar char="§"/>
            </a:pPr>
            <a:r>
              <a:rPr lang="en-US" dirty="0">
                <a:solidFill>
                  <a:schemeClr val="accent5">
                    <a:lumMod val="75000"/>
                  </a:schemeClr>
                </a:solidFill>
                <a:latin typeface="Verdana" charset="0"/>
                <a:ea typeface="Verdana" charset="0"/>
                <a:cs typeface="Verdana" charset="0"/>
              </a:rPr>
              <a:t>What questions do you have about the current </a:t>
            </a:r>
            <a:r>
              <a:rPr lang="en-US" dirty="0" smtClean="0">
                <a:solidFill>
                  <a:schemeClr val="accent5">
                    <a:lumMod val="75000"/>
                  </a:schemeClr>
                </a:solidFill>
                <a:latin typeface="Verdana" charset="0"/>
                <a:ea typeface="Verdana" charset="0"/>
                <a:cs typeface="Verdana" charset="0"/>
              </a:rPr>
              <a:t>law?</a:t>
            </a:r>
          </a:p>
          <a:p>
            <a:pPr>
              <a:lnSpc>
                <a:spcPct val="110000"/>
              </a:lnSpc>
              <a:buFont typeface="Wingdings" charset="2"/>
              <a:buChar char="§"/>
            </a:pPr>
            <a:r>
              <a:rPr lang="en-US" dirty="0" smtClean="0">
                <a:solidFill>
                  <a:schemeClr val="accent5">
                    <a:lumMod val="75000"/>
                  </a:schemeClr>
                </a:solidFill>
                <a:latin typeface="Verdana" charset="0"/>
                <a:ea typeface="Verdana" charset="0"/>
                <a:cs typeface="Verdana" charset="0"/>
              </a:rPr>
              <a:t>Which </a:t>
            </a:r>
            <a:r>
              <a:rPr lang="en-US" dirty="0">
                <a:solidFill>
                  <a:schemeClr val="accent5">
                    <a:lumMod val="75000"/>
                  </a:schemeClr>
                </a:solidFill>
                <a:latin typeface="Verdana" charset="0"/>
                <a:ea typeface="Verdana" charset="0"/>
                <a:cs typeface="Verdana" charset="0"/>
              </a:rPr>
              <a:t>changes do you think are most </a:t>
            </a:r>
            <a:r>
              <a:rPr lang="en-US" dirty="0" smtClean="0">
                <a:solidFill>
                  <a:schemeClr val="accent5">
                    <a:lumMod val="75000"/>
                  </a:schemeClr>
                </a:solidFill>
                <a:latin typeface="Verdana" charset="0"/>
                <a:ea typeface="Verdana" charset="0"/>
                <a:cs typeface="Verdana" charset="0"/>
              </a:rPr>
              <a:t>important?</a:t>
            </a:r>
          </a:p>
          <a:p>
            <a:pPr>
              <a:lnSpc>
                <a:spcPct val="110000"/>
              </a:lnSpc>
              <a:buFont typeface="Wingdings" charset="2"/>
              <a:buChar char="§"/>
            </a:pPr>
            <a:r>
              <a:rPr lang="en-US" dirty="0" smtClean="0">
                <a:solidFill>
                  <a:schemeClr val="accent5">
                    <a:lumMod val="75000"/>
                  </a:schemeClr>
                </a:solidFill>
                <a:latin typeface="Verdana" charset="0"/>
                <a:ea typeface="Verdana" charset="0"/>
                <a:cs typeface="Verdana" charset="0"/>
              </a:rPr>
              <a:t>Are </a:t>
            </a:r>
            <a:r>
              <a:rPr lang="en-US" dirty="0">
                <a:solidFill>
                  <a:schemeClr val="accent5">
                    <a:lumMod val="75000"/>
                  </a:schemeClr>
                </a:solidFill>
                <a:latin typeface="Verdana" charset="0"/>
                <a:ea typeface="Verdana" charset="0"/>
                <a:cs typeface="Verdana" charset="0"/>
              </a:rPr>
              <a:t>there aspects of the law that should </a:t>
            </a:r>
            <a:r>
              <a:rPr lang="en-US" u="sng" dirty="0">
                <a:solidFill>
                  <a:schemeClr val="accent5">
                    <a:lumMod val="75000"/>
                  </a:schemeClr>
                </a:solidFill>
                <a:latin typeface="Verdana" charset="0"/>
                <a:ea typeface="Verdana" charset="0"/>
                <a:cs typeface="Verdana" charset="0"/>
              </a:rPr>
              <a:t>not</a:t>
            </a:r>
            <a:r>
              <a:rPr lang="en-US" dirty="0">
                <a:solidFill>
                  <a:schemeClr val="accent5">
                    <a:lumMod val="75000"/>
                  </a:schemeClr>
                </a:solidFill>
                <a:latin typeface="Verdana" charset="0"/>
                <a:ea typeface="Verdana" charset="0"/>
                <a:cs typeface="Verdana" charset="0"/>
              </a:rPr>
              <a:t> be </a:t>
            </a:r>
            <a:r>
              <a:rPr lang="en-US" dirty="0" smtClean="0">
                <a:solidFill>
                  <a:schemeClr val="accent5">
                    <a:lumMod val="75000"/>
                  </a:schemeClr>
                </a:solidFill>
                <a:latin typeface="Verdana" charset="0"/>
                <a:ea typeface="Verdana" charset="0"/>
                <a:cs typeface="Verdana" charset="0"/>
              </a:rPr>
              <a:t>changed?</a:t>
            </a:r>
          </a:p>
          <a:p>
            <a:pPr>
              <a:lnSpc>
                <a:spcPct val="110000"/>
              </a:lnSpc>
              <a:buFont typeface="Wingdings" charset="2"/>
              <a:buChar char="§"/>
            </a:pPr>
            <a:r>
              <a:rPr lang="en-US" dirty="0" smtClean="0">
                <a:solidFill>
                  <a:schemeClr val="accent5">
                    <a:lumMod val="75000"/>
                  </a:schemeClr>
                </a:solidFill>
                <a:latin typeface="Verdana" charset="0"/>
                <a:ea typeface="Verdana" charset="0"/>
                <a:cs typeface="Verdana" charset="0"/>
              </a:rPr>
              <a:t>What </a:t>
            </a:r>
            <a:r>
              <a:rPr lang="en-US" dirty="0">
                <a:solidFill>
                  <a:schemeClr val="accent5">
                    <a:lumMod val="75000"/>
                  </a:schemeClr>
                </a:solidFill>
                <a:latin typeface="Verdana" charset="0"/>
                <a:ea typeface="Verdana" charset="0"/>
                <a:cs typeface="Verdana" charset="0"/>
              </a:rPr>
              <a:t>Do You Think?  Should FLA proceed with seeking changes to the law</a:t>
            </a:r>
            <a:r>
              <a:rPr lang="en-US" dirty="0" smtClean="0">
                <a:solidFill>
                  <a:schemeClr val="accent5">
                    <a:lumMod val="75000"/>
                  </a:schemeClr>
                </a:solidFill>
                <a:latin typeface="Verdana" charset="0"/>
                <a:ea typeface="Verdana" charset="0"/>
                <a:cs typeface="Verdana" charset="0"/>
              </a:rPr>
              <a:t>?</a:t>
            </a:r>
          </a:p>
          <a:p>
            <a:pPr marL="0" indent="0">
              <a:buNone/>
            </a:pPr>
            <a:endParaRPr lang="en-US" dirty="0"/>
          </a:p>
        </p:txBody>
      </p:sp>
    </p:spTree>
    <p:extLst>
      <p:ext uri="{BB962C8B-B14F-4D97-AF65-F5344CB8AC3E}">
        <p14:creationId xmlns:p14="http://schemas.microsoft.com/office/powerpoint/2010/main" val="1083468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Thank You!</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Thank you for participating in today’s session!</a:t>
            </a:r>
            <a:endParaRPr lang="en-US" dirty="0">
              <a:solidFill>
                <a:schemeClr val="accent5">
                  <a:lumMod val="75000"/>
                </a:schemeClr>
              </a:solidFill>
              <a:latin typeface="Verdana" charset="0"/>
              <a:ea typeface="Verdana" charset="0"/>
              <a:cs typeface="Verdana" charset="0"/>
            </a:endParaRPr>
          </a:p>
          <a:p>
            <a:pPr>
              <a:lnSpc>
                <a:spcPct val="100000"/>
              </a:lnSpc>
              <a:buFont typeface="Wingdings" charset="2"/>
              <a:buChar char="§"/>
            </a:pPr>
            <a:r>
              <a:rPr lang="en-US" dirty="0">
                <a:solidFill>
                  <a:schemeClr val="accent5">
                    <a:lumMod val="75000"/>
                  </a:schemeClr>
                </a:solidFill>
                <a:latin typeface="Verdana" charset="0"/>
                <a:ea typeface="Verdana" charset="0"/>
                <a:cs typeface="Verdana" charset="0"/>
              </a:rPr>
              <a:t>And special thanks to Deborah Caldwell-Stone for her excellent contributions!</a:t>
            </a:r>
          </a:p>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Please respond to the web poll so we can determine whether there is consensus for FLA to try and change the law.</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5470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Welcome!	</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a:bodyPr>
          <a:lstStyle/>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Welcome attendees! </a:t>
            </a:r>
          </a:p>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Introductions – Special welcome to Deborah Caldwell-Stone, Deputy Director, ALA Office for Intellectual Freedom and privacy expert</a:t>
            </a:r>
          </a:p>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Why we’re here – There are problems with Florida’s library confidentiality law - Sec. 257.261, Florida Statutes, and we are checking with key stake holders to see if there is consensus to try and fix them.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79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
            </a:r>
            <a:br>
              <a:rPr lang="en-US" sz="3600" b="1" i="1" dirty="0" smtClean="0"/>
            </a:br>
            <a:r>
              <a:rPr lang="en-US" sz="3600" b="1" i="1" dirty="0" smtClean="0">
                <a:solidFill>
                  <a:srgbClr val="C00000"/>
                </a:solidFill>
                <a:latin typeface="Verdana" charset="0"/>
                <a:ea typeface="Verdana" charset="0"/>
                <a:cs typeface="Verdana" charset="0"/>
              </a:rPr>
              <a:t>Today’s </a:t>
            </a:r>
            <a:r>
              <a:rPr lang="en-US" sz="3600" b="1" i="1" dirty="0">
                <a:solidFill>
                  <a:srgbClr val="C00000"/>
                </a:solidFill>
                <a:latin typeface="Verdana" charset="0"/>
                <a:ea typeface="Verdana" charset="0"/>
                <a:cs typeface="Verdana" charset="0"/>
              </a:rPr>
              <a:t>Topic: What’s </a:t>
            </a:r>
            <a:r>
              <a:rPr lang="en-US" sz="3600" b="1" i="1" dirty="0" smtClean="0">
                <a:solidFill>
                  <a:srgbClr val="C00000"/>
                </a:solidFill>
                <a:latin typeface="Verdana" charset="0"/>
                <a:ea typeface="Verdana" charset="0"/>
                <a:cs typeface="Verdana" charset="0"/>
              </a:rPr>
              <a:t>Wrong </a:t>
            </a:r>
            <a:r>
              <a:rPr lang="en-US" sz="3600" b="1" i="1" dirty="0">
                <a:solidFill>
                  <a:srgbClr val="C00000"/>
                </a:solidFill>
                <a:latin typeface="Verdana" charset="0"/>
                <a:ea typeface="Verdana" charset="0"/>
                <a:cs typeface="Verdana" charset="0"/>
              </a:rPr>
              <a:t>W</a:t>
            </a:r>
            <a:r>
              <a:rPr lang="en-US" sz="3600" b="1" i="1" dirty="0" smtClean="0">
                <a:solidFill>
                  <a:srgbClr val="C00000"/>
                </a:solidFill>
                <a:latin typeface="Verdana" charset="0"/>
                <a:ea typeface="Verdana" charset="0"/>
                <a:cs typeface="Verdana" charset="0"/>
              </a:rPr>
              <a:t>ith </a:t>
            </a:r>
            <a:r>
              <a:rPr lang="en-US" sz="3600" b="1" i="1" dirty="0">
                <a:solidFill>
                  <a:srgbClr val="C00000"/>
                </a:solidFill>
                <a:latin typeface="Verdana" charset="0"/>
                <a:ea typeface="Verdana" charset="0"/>
                <a:cs typeface="Verdana" charset="0"/>
              </a:rPr>
              <a:t>Florida’s </a:t>
            </a:r>
            <a:r>
              <a:rPr lang="en-US" sz="3600" b="1" i="1" dirty="0" smtClean="0">
                <a:solidFill>
                  <a:srgbClr val="C00000"/>
                </a:solidFill>
                <a:latin typeface="Verdana" charset="0"/>
                <a:ea typeface="Verdana" charset="0"/>
                <a:cs typeface="Verdana" charset="0"/>
              </a:rPr>
              <a:t>Law &amp; Should FLA Try </a:t>
            </a:r>
            <a:r>
              <a:rPr lang="en-US" sz="3600" b="1" i="1" dirty="0">
                <a:solidFill>
                  <a:srgbClr val="C00000"/>
                </a:solidFill>
                <a:latin typeface="Verdana" charset="0"/>
                <a:ea typeface="Verdana" charset="0"/>
                <a:cs typeface="Verdana" charset="0"/>
              </a:rPr>
              <a:t>T</a:t>
            </a:r>
            <a:r>
              <a:rPr lang="en-US" sz="3600" b="1" i="1" dirty="0" smtClean="0">
                <a:solidFill>
                  <a:srgbClr val="C00000"/>
                </a:solidFill>
                <a:latin typeface="Verdana" charset="0"/>
                <a:ea typeface="Verdana" charset="0"/>
                <a:cs typeface="Verdana" charset="0"/>
              </a:rPr>
              <a:t>o </a:t>
            </a:r>
            <a:r>
              <a:rPr lang="en-US" sz="3600" b="1" i="1" dirty="0">
                <a:solidFill>
                  <a:srgbClr val="C00000"/>
                </a:solidFill>
                <a:latin typeface="Verdana" charset="0"/>
                <a:ea typeface="Verdana" charset="0"/>
                <a:cs typeface="Verdana" charset="0"/>
              </a:rPr>
              <a:t>F</a:t>
            </a:r>
            <a:r>
              <a:rPr lang="en-US" sz="3600" b="1" i="1" dirty="0" smtClean="0">
                <a:solidFill>
                  <a:srgbClr val="C00000"/>
                </a:solidFill>
                <a:latin typeface="Verdana" charset="0"/>
                <a:ea typeface="Verdana" charset="0"/>
                <a:cs typeface="Verdana" charset="0"/>
              </a:rPr>
              <a:t>ix </a:t>
            </a:r>
            <a:r>
              <a:rPr lang="en-US" sz="3600" b="1" i="1" dirty="0">
                <a:solidFill>
                  <a:srgbClr val="C00000"/>
                </a:solidFill>
                <a:latin typeface="Verdana" charset="0"/>
                <a:ea typeface="Verdana" charset="0"/>
                <a:cs typeface="Verdana" charset="0"/>
              </a:rPr>
              <a:t>I</a:t>
            </a:r>
            <a:r>
              <a:rPr lang="en-US" sz="3600" b="1" i="1" dirty="0" smtClean="0">
                <a:solidFill>
                  <a:srgbClr val="C00000"/>
                </a:solidFill>
                <a:latin typeface="Verdana" charset="0"/>
                <a:ea typeface="Verdana" charset="0"/>
                <a:cs typeface="Verdana" charset="0"/>
              </a:rPr>
              <a:t>t?</a:t>
            </a:r>
            <a:r>
              <a:rPr lang="en-US" b="1" i="1" dirty="0"/>
              <a:t/>
            </a:r>
            <a:br>
              <a:rPr lang="en-US" b="1" i="1" dirty="0"/>
            </a:br>
            <a:endParaRPr lang="en-US" b="1" i="1" dirty="0"/>
          </a:p>
        </p:txBody>
      </p:sp>
      <p:sp>
        <p:nvSpPr>
          <p:cNvPr id="3" name="Content Placeholder 2"/>
          <p:cNvSpPr>
            <a:spLocks noGrp="1"/>
          </p:cNvSpPr>
          <p:nvPr>
            <p:ph idx="1"/>
          </p:nvPr>
        </p:nvSpPr>
        <p:spPr/>
        <p:txBody>
          <a:bodyPr>
            <a:normAutofit/>
          </a:bodyPr>
          <a:lstStyle/>
          <a:p>
            <a:pPr marL="514350" indent="-514350" hangingPunct="0">
              <a:lnSpc>
                <a:spcPct val="110000"/>
              </a:lnSpc>
              <a:buAutoNum type="arabicPeriod"/>
            </a:pPr>
            <a:r>
              <a:rPr lang="en-US" dirty="0" smtClean="0">
                <a:solidFill>
                  <a:schemeClr val="accent5">
                    <a:lumMod val="75000"/>
                  </a:schemeClr>
                </a:solidFill>
                <a:latin typeface="Verdana" charset="0"/>
                <a:ea typeface="Verdana" charset="0"/>
                <a:cs typeface="Verdana" charset="0"/>
              </a:rPr>
              <a:t>Provide </a:t>
            </a:r>
            <a:r>
              <a:rPr lang="en-US" dirty="0">
                <a:solidFill>
                  <a:schemeClr val="accent5">
                    <a:lumMod val="75000"/>
                  </a:schemeClr>
                </a:solidFill>
                <a:latin typeface="Verdana" charset="0"/>
                <a:ea typeface="Verdana" charset="0"/>
                <a:cs typeface="Verdana" charset="0"/>
              </a:rPr>
              <a:t>brief background on Florida’s current law </a:t>
            </a:r>
            <a:endParaRPr lang="en-US" dirty="0" smtClean="0">
              <a:solidFill>
                <a:schemeClr val="accent5">
                  <a:lumMod val="75000"/>
                </a:schemeClr>
              </a:solidFill>
              <a:latin typeface="Verdana" charset="0"/>
              <a:ea typeface="Verdana" charset="0"/>
              <a:cs typeface="Verdana" charset="0"/>
            </a:endParaRPr>
          </a:p>
          <a:p>
            <a:pPr marL="514350" indent="-514350" hangingPunct="0">
              <a:lnSpc>
                <a:spcPct val="110000"/>
              </a:lnSpc>
              <a:buAutoNum type="arabicPeriod"/>
            </a:pPr>
            <a:r>
              <a:rPr lang="en-US" dirty="0" smtClean="0">
                <a:solidFill>
                  <a:schemeClr val="accent5">
                    <a:lumMod val="75000"/>
                  </a:schemeClr>
                </a:solidFill>
                <a:latin typeface="Verdana" charset="0"/>
                <a:ea typeface="Verdana" charset="0"/>
                <a:cs typeface="Verdana" charset="0"/>
              </a:rPr>
              <a:t>Provide information </a:t>
            </a:r>
            <a:r>
              <a:rPr lang="en-US" dirty="0">
                <a:solidFill>
                  <a:schemeClr val="accent5">
                    <a:lumMod val="75000"/>
                  </a:schemeClr>
                </a:solidFill>
                <a:latin typeface="Verdana" charset="0"/>
                <a:ea typeface="Verdana" charset="0"/>
                <a:cs typeface="Verdana" charset="0"/>
              </a:rPr>
              <a:t>about privacy issues for libraries and </a:t>
            </a:r>
            <a:r>
              <a:rPr lang="en-US" dirty="0" smtClean="0">
                <a:solidFill>
                  <a:schemeClr val="accent5">
                    <a:lumMod val="75000"/>
                  </a:schemeClr>
                </a:solidFill>
                <a:latin typeface="Verdana" charset="0"/>
                <a:ea typeface="Verdana" charset="0"/>
                <a:cs typeface="Verdana" charset="0"/>
              </a:rPr>
              <a:t>approaches </a:t>
            </a:r>
            <a:r>
              <a:rPr lang="en-US" dirty="0">
                <a:solidFill>
                  <a:schemeClr val="accent5">
                    <a:lumMod val="75000"/>
                  </a:schemeClr>
                </a:solidFill>
                <a:latin typeface="Verdana" charset="0"/>
                <a:ea typeface="Verdana" charset="0"/>
                <a:cs typeface="Verdana" charset="0"/>
              </a:rPr>
              <a:t>taken by other </a:t>
            </a:r>
            <a:r>
              <a:rPr lang="en-US" dirty="0" smtClean="0">
                <a:solidFill>
                  <a:schemeClr val="accent5">
                    <a:lumMod val="75000"/>
                  </a:schemeClr>
                </a:solidFill>
                <a:latin typeface="Verdana" charset="0"/>
                <a:ea typeface="Verdana" charset="0"/>
                <a:cs typeface="Verdana" charset="0"/>
              </a:rPr>
              <a:t>states</a:t>
            </a:r>
          </a:p>
          <a:p>
            <a:pPr marL="514350" indent="-514350" hangingPunct="0">
              <a:lnSpc>
                <a:spcPct val="110000"/>
              </a:lnSpc>
              <a:buAutoNum type="arabicPeriod"/>
            </a:pPr>
            <a:r>
              <a:rPr lang="en-US" dirty="0" smtClean="0">
                <a:solidFill>
                  <a:schemeClr val="accent5">
                    <a:lumMod val="75000"/>
                  </a:schemeClr>
                </a:solidFill>
                <a:latin typeface="Verdana" charset="0"/>
                <a:ea typeface="Verdana" charset="0"/>
                <a:cs typeface="Verdana" charset="0"/>
              </a:rPr>
              <a:t>Present </a:t>
            </a:r>
            <a:r>
              <a:rPr lang="en-US" dirty="0">
                <a:solidFill>
                  <a:schemeClr val="accent5">
                    <a:lumMod val="75000"/>
                  </a:schemeClr>
                </a:solidFill>
                <a:latin typeface="Verdana" charset="0"/>
                <a:ea typeface="Verdana" charset="0"/>
                <a:cs typeface="Verdana" charset="0"/>
              </a:rPr>
              <a:t>information about 4 issues related to Florida’s </a:t>
            </a:r>
            <a:r>
              <a:rPr lang="en-US" dirty="0" smtClean="0">
                <a:solidFill>
                  <a:schemeClr val="accent5">
                    <a:lumMod val="75000"/>
                  </a:schemeClr>
                </a:solidFill>
                <a:latin typeface="Verdana" charset="0"/>
                <a:ea typeface="Verdana" charset="0"/>
                <a:cs typeface="Verdana" charset="0"/>
              </a:rPr>
              <a:t>current law </a:t>
            </a:r>
          </a:p>
          <a:p>
            <a:pPr marL="514350" indent="-514350" hangingPunct="0">
              <a:lnSpc>
                <a:spcPct val="110000"/>
              </a:lnSpc>
              <a:buAutoNum type="arabicPeriod"/>
            </a:pPr>
            <a:r>
              <a:rPr lang="en-US" dirty="0" smtClean="0">
                <a:solidFill>
                  <a:schemeClr val="accent5">
                    <a:lumMod val="75000"/>
                  </a:schemeClr>
                </a:solidFill>
                <a:latin typeface="Verdana" charset="0"/>
                <a:ea typeface="Verdana" charset="0"/>
                <a:cs typeface="Verdana" charset="0"/>
              </a:rPr>
              <a:t>Provide </a:t>
            </a:r>
            <a:r>
              <a:rPr lang="en-US" dirty="0">
                <a:solidFill>
                  <a:schemeClr val="accent5">
                    <a:lumMod val="75000"/>
                  </a:schemeClr>
                </a:solidFill>
                <a:latin typeface="Verdana" charset="0"/>
                <a:ea typeface="Verdana" charset="0"/>
                <a:cs typeface="Verdana" charset="0"/>
              </a:rPr>
              <a:t>participants with an opportunity to ask </a:t>
            </a:r>
            <a:r>
              <a:rPr lang="en-US" dirty="0" smtClean="0">
                <a:solidFill>
                  <a:schemeClr val="accent5">
                    <a:lumMod val="75000"/>
                  </a:schemeClr>
                </a:solidFill>
                <a:latin typeface="Verdana" charset="0"/>
                <a:ea typeface="Verdana" charset="0"/>
                <a:cs typeface="Verdana" charset="0"/>
              </a:rPr>
              <a:t>questions, </a:t>
            </a:r>
            <a:r>
              <a:rPr lang="en-US" dirty="0">
                <a:solidFill>
                  <a:schemeClr val="accent5">
                    <a:lumMod val="75000"/>
                  </a:schemeClr>
                </a:solidFill>
                <a:latin typeface="Verdana" charset="0"/>
                <a:ea typeface="Verdana" charset="0"/>
                <a:cs typeface="Verdana" charset="0"/>
              </a:rPr>
              <a:t>offer </a:t>
            </a:r>
            <a:r>
              <a:rPr lang="en-US" dirty="0" smtClean="0">
                <a:solidFill>
                  <a:schemeClr val="accent5">
                    <a:lumMod val="75000"/>
                  </a:schemeClr>
                </a:solidFill>
                <a:latin typeface="Verdana" charset="0"/>
                <a:ea typeface="Verdana" charset="0"/>
                <a:cs typeface="Verdana" charset="0"/>
              </a:rPr>
              <a:t>comments, </a:t>
            </a:r>
            <a:r>
              <a:rPr lang="en-US" dirty="0">
                <a:solidFill>
                  <a:schemeClr val="accent5">
                    <a:lumMod val="75000"/>
                  </a:schemeClr>
                </a:solidFill>
                <a:latin typeface="Verdana" charset="0"/>
                <a:ea typeface="Verdana" charset="0"/>
                <a:cs typeface="Verdana" charset="0"/>
              </a:rPr>
              <a:t>and </a:t>
            </a:r>
            <a:r>
              <a:rPr lang="en-US" dirty="0" smtClean="0">
                <a:solidFill>
                  <a:schemeClr val="accent5">
                    <a:lumMod val="75000"/>
                  </a:schemeClr>
                </a:solidFill>
                <a:latin typeface="Verdana" charset="0"/>
                <a:ea typeface="Verdana" charset="0"/>
                <a:cs typeface="Verdana" charset="0"/>
              </a:rPr>
              <a:t>suggestions</a:t>
            </a:r>
            <a:endParaRPr lang="en-US" dirty="0">
              <a:solidFill>
                <a:schemeClr val="accent5">
                  <a:lumMod val="75000"/>
                </a:schemeClr>
              </a:solidFill>
              <a:latin typeface="Verdana" charset="0"/>
              <a:ea typeface="Verdana" charset="0"/>
              <a:cs typeface="Verdana" charset="0"/>
            </a:endParaRPr>
          </a:p>
          <a:p>
            <a:endParaRPr lang="en-US" dirty="0"/>
          </a:p>
        </p:txBody>
      </p:sp>
    </p:spTree>
    <p:extLst>
      <p:ext uri="{BB962C8B-B14F-4D97-AF65-F5344CB8AC3E}">
        <p14:creationId xmlns:p14="http://schemas.microsoft.com/office/powerpoint/2010/main" val="135769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Web Poll – We Want to Hear from You!</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buNone/>
            </a:pPr>
            <a:r>
              <a:rPr lang="en-US" dirty="0">
                <a:solidFill>
                  <a:schemeClr val="accent5">
                    <a:lumMod val="75000"/>
                  </a:schemeClr>
                </a:solidFill>
                <a:latin typeface="Verdana" charset="0"/>
                <a:ea typeface="Verdana" charset="0"/>
                <a:cs typeface="Verdana" charset="0"/>
              </a:rPr>
              <a:t>Following today’s session, </a:t>
            </a:r>
            <a:r>
              <a:rPr lang="en-US" dirty="0" smtClean="0">
                <a:solidFill>
                  <a:schemeClr val="accent5">
                    <a:lumMod val="75000"/>
                  </a:schemeClr>
                </a:solidFill>
                <a:latin typeface="Verdana" charset="0"/>
                <a:ea typeface="Verdana" charset="0"/>
                <a:cs typeface="Verdana" charset="0"/>
              </a:rPr>
              <a:t>those who registered for the webinar will receive e-mail with a link to a poll where you will be able to share your views about whether FLA should proceed with trying to change the law to address the issues identified.</a:t>
            </a:r>
          </a:p>
          <a:p>
            <a:pPr marL="0" indent="0">
              <a:buNone/>
            </a:pPr>
            <a:r>
              <a:rPr lang="en-US" dirty="0" smtClean="0">
                <a:solidFill>
                  <a:schemeClr val="accent5">
                    <a:lumMod val="75000"/>
                  </a:schemeClr>
                </a:solidFill>
                <a:latin typeface="Verdana" charset="0"/>
                <a:ea typeface="Verdana" charset="0"/>
                <a:cs typeface="Verdana" charset="0"/>
              </a:rPr>
              <a:t>Those viewing recording will </a:t>
            </a:r>
            <a:r>
              <a:rPr lang="en-US" dirty="0">
                <a:solidFill>
                  <a:schemeClr val="accent5">
                    <a:lumMod val="75000"/>
                  </a:schemeClr>
                </a:solidFill>
                <a:latin typeface="Verdana" charset="0"/>
                <a:ea typeface="Verdana" charset="0"/>
                <a:cs typeface="Verdana" charset="0"/>
              </a:rPr>
              <a:t>can request the link by e-mailing FLA Executive Director Martina Brawer </a:t>
            </a:r>
            <a:r>
              <a:rPr lang="en-US" dirty="0" err="1">
                <a:solidFill>
                  <a:schemeClr val="accent5">
                    <a:lumMod val="75000"/>
                  </a:schemeClr>
                </a:solidFill>
                <a:latin typeface="Verdana" charset="0"/>
                <a:ea typeface="Verdana" charset="0"/>
                <a:cs typeface="Verdana" charset="0"/>
              </a:rPr>
              <a:t>atmartina.brawer@comcast.net</a:t>
            </a:r>
            <a:r>
              <a:rPr lang="en-US">
                <a:solidFill>
                  <a:schemeClr val="accent5">
                    <a:lumMod val="75000"/>
                  </a:schemeClr>
                </a:solidFill>
                <a:latin typeface="Verdana" charset="0"/>
                <a:ea typeface="Verdana" charset="0"/>
                <a:cs typeface="Verdana" charset="0"/>
              </a:rPr>
              <a:t> </a:t>
            </a:r>
            <a:r>
              <a:rPr lang="en-US" smtClean="0">
                <a:solidFill>
                  <a:schemeClr val="accent5">
                    <a:lumMod val="75000"/>
                  </a:schemeClr>
                </a:solidFill>
                <a:latin typeface="Verdana" charset="0"/>
                <a:ea typeface="Verdana" charset="0"/>
                <a:cs typeface="Verdana" charset="0"/>
              </a:rPr>
              <a:t>.</a:t>
            </a:r>
            <a:endParaRPr lang="en-US" dirty="0" smtClean="0">
              <a:solidFill>
                <a:schemeClr val="accent5">
                  <a:lumMod val="75000"/>
                </a:schemeClr>
              </a:solidFill>
              <a:latin typeface="Verdana" charset="0"/>
              <a:ea typeface="Verdana" charset="0"/>
              <a:cs typeface="Verdana" charset="0"/>
            </a:endParaRPr>
          </a:p>
          <a:p>
            <a:pPr marL="0" indent="0">
              <a:buNone/>
            </a:pPr>
            <a:r>
              <a:rPr lang="en-US" dirty="0" smtClean="0">
                <a:solidFill>
                  <a:schemeClr val="accent5">
                    <a:lumMod val="75000"/>
                  </a:schemeClr>
                </a:solidFill>
                <a:latin typeface="Verdana" charset="0"/>
                <a:ea typeface="Verdana" charset="0"/>
                <a:cs typeface="Verdana" charset="0"/>
              </a:rPr>
              <a:t>The poll will close on Friday, June 24</a:t>
            </a:r>
            <a:r>
              <a:rPr lang="en-US" baseline="30000" dirty="0" smtClean="0">
                <a:solidFill>
                  <a:schemeClr val="accent5">
                    <a:lumMod val="75000"/>
                  </a:schemeClr>
                </a:solidFill>
                <a:latin typeface="Verdana" charset="0"/>
                <a:ea typeface="Verdana" charset="0"/>
                <a:cs typeface="Verdana" charset="0"/>
              </a:rPr>
              <a:t>th</a:t>
            </a:r>
            <a:r>
              <a:rPr lang="en-US" dirty="0" smtClean="0">
                <a:solidFill>
                  <a:schemeClr val="accent5">
                    <a:lumMod val="75000"/>
                  </a:schemeClr>
                </a:solidFill>
                <a:latin typeface="Verdana" charset="0"/>
                <a:ea typeface="Verdana" charset="0"/>
                <a:cs typeface="Verdana" charset="0"/>
              </a:rPr>
              <a:t>.</a:t>
            </a:r>
            <a:endParaRPr lang="en-US" dirty="0">
              <a:solidFill>
                <a:schemeClr val="accent5">
                  <a:lumMod val="75000"/>
                </a:schemeClr>
              </a:solidFill>
              <a:latin typeface="Verdana" charset="0"/>
              <a:ea typeface="Verdana" charset="0"/>
              <a:cs typeface="Verdana" charset="0"/>
            </a:endParaRPr>
          </a:p>
          <a:p>
            <a:pPr marL="0" indent="0">
              <a:buNone/>
            </a:pPr>
            <a:endParaRPr lang="en-US" dirty="0">
              <a:latin typeface="Verdana" charset="0"/>
              <a:ea typeface="Verdana" charset="0"/>
              <a:cs typeface="Verdana" charset="0"/>
            </a:endParaRPr>
          </a:p>
        </p:txBody>
      </p:sp>
    </p:spTree>
    <p:extLst>
      <p:ext uri="{BB962C8B-B14F-4D97-AF65-F5344CB8AC3E}">
        <p14:creationId xmlns:p14="http://schemas.microsoft.com/office/powerpoint/2010/main" val="3371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C00000"/>
                </a:solidFill>
                <a:latin typeface="Verdana" charset="0"/>
                <a:ea typeface="Verdana" charset="0"/>
                <a:cs typeface="Verdana" charset="0"/>
              </a:rPr>
              <a:t>Steps Necessary for FLA to Change the Law</a:t>
            </a:r>
            <a:endParaRPr lang="en-US" sz="3600"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normAutofit/>
          </a:bodyPr>
          <a:lstStyle/>
          <a:p>
            <a:pPr>
              <a:lnSpc>
                <a:spcPct val="100000"/>
              </a:lnSpc>
              <a:buFont typeface="Wingdings" charset="2"/>
              <a:buChar char="§"/>
            </a:pPr>
            <a:endParaRPr lang="en-US" dirty="0" smtClean="0">
              <a:solidFill>
                <a:schemeClr val="accent5">
                  <a:lumMod val="75000"/>
                </a:schemeClr>
              </a:solidFill>
              <a:latin typeface="Verdana" charset="0"/>
              <a:ea typeface="Verdana" charset="0"/>
              <a:cs typeface="Verdana" charset="0"/>
            </a:endParaRPr>
          </a:p>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Recruit legislators as sponsors who would</a:t>
            </a:r>
            <a:r>
              <a:rPr lang="is-IS" dirty="0" smtClean="0">
                <a:solidFill>
                  <a:schemeClr val="accent5">
                    <a:lumMod val="75000"/>
                  </a:schemeClr>
                </a:solidFill>
                <a:latin typeface="Verdana" charset="0"/>
                <a:ea typeface="Verdana" charset="0"/>
                <a:cs typeface="Verdana" charset="0"/>
              </a:rPr>
              <a:t>…</a:t>
            </a:r>
            <a:r>
              <a:rPr lang="en-US" dirty="0" smtClean="0">
                <a:solidFill>
                  <a:schemeClr val="accent5">
                    <a:lumMod val="75000"/>
                  </a:schemeClr>
                </a:solidFill>
                <a:latin typeface="Verdana" charset="0"/>
                <a:ea typeface="Verdana" charset="0"/>
                <a:cs typeface="Verdana" charset="0"/>
              </a:rPr>
              <a:t> </a:t>
            </a:r>
          </a:p>
          <a:p>
            <a:pPr lvl="1">
              <a:lnSpc>
                <a:spcPct val="100000"/>
              </a:lnSpc>
            </a:pPr>
            <a:r>
              <a:rPr lang="en-US" sz="2800" dirty="0">
                <a:solidFill>
                  <a:schemeClr val="accent5">
                    <a:lumMod val="75000"/>
                  </a:schemeClr>
                </a:solidFill>
                <a:latin typeface="Verdana" charset="0"/>
                <a:ea typeface="Verdana" charset="0"/>
                <a:cs typeface="Verdana" charset="0"/>
              </a:rPr>
              <a:t>A</a:t>
            </a:r>
            <a:r>
              <a:rPr lang="en-US" sz="2800" dirty="0" smtClean="0">
                <a:solidFill>
                  <a:schemeClr val="accent5">
                    <a:lumMod val="75000"/>
                  </a:schemeClr>
                </a:solidFill>
                <a:latin typeface="Verdana" charset="0"/>
                <a:ea typeface="Verdana" charset="0"/>
                <a:cs typeface="Verdana" charset="0"/>
              </a:rPr>
              <a:t>rrange for legislative staff to develop draft bill</a:t>
            </a:r>
          </a:p>
          <a:p>
            <a:pPr lvl="1">
              <a:lnSpc>
                <a:spcPct val="100000"/>
              </a:lnSpc>
            </a:pPr>
            <a:r>
              <a:rPr lang="en-US" sz="2800" dirty="0" smtClean="0">
                <a:solidFill>
                  <a:schemeClr val="accent5">
                    <a:lumMod val="75000"/>
                  </a:schemeClr>
                </a:solidFill>
                <a:latin typeface="Verdana" charset="0"/>
                <a:ea typeface="Verdana" charset="0"/>
                <a:cs typeface="Verdana" charset="0"/>
              </a:rPr>
              <a:t>File the bill (Regular Session begins March 7)</a:t>
            </a:r>
          </a:p>
          <a:p>
            <a:pPr>
              <a:lnSpc>
                <a:spcPct val="100000"/>
              </a:lnSpc>
              <a:buFont typeface="Wingdings" charset="2"/>
              <a:buChar char="§"/>
            </a:pPr>
            <a:r>
              <a:rPr lang="en-US" dirty="0" smtClean="0">
                <a:solidFill>
                  <a:schemeClr val="accent5">
                    <a:lumMod val="75000"/>
                  </a:schemeClr>
                </a:solidFill>
                <a:latin typeface="Verdana" charset="0"/>
                <a:ea typeface="Verdana" charset="0"/>
                <a:cs typeface="Verdana" charset="0"/>
              </a:rPr>
              <a:t>Work for passage by the legislature and support from the Governor’s Office</a:t>
            </a:r>
          </a:p>
        </p:txBody>
      </p:sp>
    </p:spTree>
    <p:extLst>
      <p:ext uri="{BB962C8B-B14F-4D97-AF65-F5344CB8AC3E}">
        <p14:creationId xmlns:p14="http://schemas.microsoft.com/office/powerpoint/2010/main" val="5168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latin typeface="Verdana" charset="0"/>
                <a:ea typeface="Verdana" charset="0"/>
                <a:cs typeface="Verdana" charset="0"/>
              </a:rPr>
              <a:t>Caveat Regarding Opening the Law</a:t>
            </a:r>
            <a:endParaRPr lang="en-US" b="1" i="1" dirty="0">
              <a:solidFill>
                <a:srgbClr val="C00000"/>
              </a:solidFill>
              <a:latin typeface="Verdana" charset="0"/>
              <a:ea typeface="Verdana" charset="0"/>
              <a:cs typeface="Verdana" charset="0"/>
            </a:endParaRPr>
          </a:p>
        </p:txBody>
      </p:sp>
      <p:sp>
        <p:nvSpPr>
          <p:cNvPr id="3" name="Content Placeholder 2"/>
          <p:cNvSpPr>
            <a:spLocks noGrp="1"/>
          </p:cNvSpPr>
          <p:nvPr>
            <p:ph idx="1"/>
          </p:nvPr>
        </p:nvSpPr>
        <p:spPr/>
        <p:txBody>
          <a:bodyPr/>
          <a:lstStyle/>
          <a:p>
            <a:pPr marL="0" indent="0">
              <a:lnSpc>
                <a:spcPct val="100000"/>
              </a:lnSpc>
              <a:buNone/>
            </a:pPr>
            <a:endParaRPr lang="en-US" dirty="0" smtClean="0"/>
          </a:p>
          <a:p>
            <a:pPr marL="0" indent="0">
              <a:lnSpc>
                <a:spcPct val="100000"/>
              </a:lnSpc>
              <a:buNone/>
            </a:pPr>
            <a:r>
              <a:rPr lang="en-US" dirty="0" smtClean="0">
                <a:solidFill>
                  <a:schemeClr val="accent5">
                    <a:lumMod val="75000"/>
                  </a:schemeClr>
                </a:solidFill>
                <a:latin typeface="Verdana" charset="0"/>
                <a:ea typeface="Verdana" charset="0"/>
                <a:cs typeface="Verdana" charset="0"/>
              </a:rPr>
              <a:t>When </a:t>
            </a:r>
            <a:r>
              <a:rPr lang="en-US" dirty="0">
                <a:solidFill>
                  <a:schemeClr val="accent5">
                    <a:lumMod val="75000"/>
                  </a:schemeClr>
                </a:solidFill>
                <a:latin typeface="Verdana" charset="0"/>
                <a:ea typeface="Verdana" charset="0"/>
                <a:cs typeface="Verdana" charset="0"/>
              </a:rPr>
              <a:t>amending a law its possible legislators might do things we don’t want.  </a:t>
            </a:r>
            <a:endParaRPr lang="en-US" dirty="0" smtClean="0">
              <a:solidFill>
                <a:schemeClr val="accent5">
                  <a:lumMod val="75000"/>
                </a:schemeClr>
              </a:solidFill>
              <a:latin typeface="Verdana" charset="0"/>
              <a:ea typeface="Verdana" charset="0"/>
              <a:cs typeface="Verdana" charset="0"/>
            </a:endParaRPr>
          </a:p>
          <a:p>
            <a:pPr marL="0" indent="0">
              <a:lnSpc>
                <a:spcPct val="100000"/>
              </a:lnSpc>
              <a:buNone/>
            </a:pPr>
            <a:r>
              <a:rPr lang="en-US" dirty="0" smtClean="0">
                <a:solidFill>
                  <a:schemeClr val="accent5">
                    <a:lumMod val="75000"/>
                  </a:schemeClr>
                </a:solidFill>
                <a:latin typeface="Verdana" charset="0"/>
                <a:ea typeface="Verdana" charset="0"/>
                <a:cs typeface="Verdana" charset="0"/>
              </a:rPr>
              <a:t>Fortunately </a:t>
            </a:r>
            <a:r>
              <a:rPr lang="en-US" dirty="0">
                <a:solidFill>
                  <a:schemeClr val="accent5">
                    <a:lumMod val="75000"/>
                  </a:schemeClr>
                </a:solidFill>
                <a:latin typeface="Verdana" charset="0"/>
                <a:ea typeface="Verdana" charset="0"/>
                <a:cs typeface="Verdana" charset="0"/>
              </a:rPr>
              <a:t>on </a:t>
            </a:r>
            <a:r>
              <a:rPr lang="en-US" dirty="0" smtClean="0">
                <a:solidFill>
                  <a:schemeClr val="accent5">
                    <a:lumMod val="75000"/>
                  </a:schemeClr>
                </a:solidFill>
                <a:latin typeface="Verdana" charset="0"/>
                <a:ea typeface="Verdana" charset="0"/>
                <a:cs typeface="Verdana" charset="0"/>
              </a:rPr>
              <a:t>the several </a:t>
            </a:r>
            <a:r>
              <a:rPr lang="en-US" dirty="0">
                <a:solidFill>
                  <a:schemeClr val="accent5">
                    <a:lumMod val="75000"/>
                  </a:schemeClr>
                </a:solidFill>
                <a:latin typeface="Verdana" charset="0"/>
                <a:ea typeface="Verdana" charset="0"/>
                <a:cs typeface="Verdana" charset="0"/>
              </a:rPr>
              <a:t>occasions </a:t>
            </a:r>
            <a:r>
              <a:rPr lang="en-US" dirty="0" smtClean="0">
                <a:solidFill>
                  <a:schemeClr val="accent5">
                    <a:lumMod val="75000"/>
                  </a:schemeClr>
                </a:solidFill>
                <a:latin typeface="Verdana" charset="0"/>
                <a:ea typeface="Verdana" charset="0"/>
                <a:cs typeface="Verdana" charset="0"/>
              </a:rPr>
              <a:t>we’ve done so we’ve </a:t>
            </a:r>
            <a:r>
              <a:rPr lang="en-US" dirty="0">
                <a:solidFill>
                  <a:schemeClr val="accent5">
                    <a:lumMod val="75000"/>
                  </a:schemeClr>
                </a:solidFill>
                <a:latin typeface="Verdana" charset="0"/>
                <a:ea typeface="Verdana" charset="0"/>
                <a:cs typeface="Verdana" charset="0"/>
              </a:rPr>
              <a:t>been successful and have never had a </a:t>
            </a:r>
            <a:r>
              <a:rPr lang="en-US" dirty="0" smtClean="0">
                <a:solidFill>
                  <a:schemeClr val="accent5">
                    <a:lumMod val="75000"/>
                  </a:schemeClr>
                </a:solidFill>
                <a:latin typeface="Verdana" charset="0"/>
                <a:ea typeface="Verdana" charset="0"/>
                <a:cs typeface="Verdana" charset="0"/>
              </a:rPr>
              <a:t>problem.</a:t>
            </a:r>
            <a:endParaRPr lang="en-US" dirty="0">
              <a:solidFill>
                <a:schemeClr val="accent5">
                  <a:lumMod val="75000"/>
                </a:schemeClr>
              </a:solidFill>
              <a:latin typeface="Verdana" charset="0"/>
              <a:ea typeface="Verdana" charset="0"/>
              <a:cs typeface="Verdana" charset="0"/>
            </a:endParaRPr>
          </a:p>
          <a:p>
            <a:pPr marL="0" indent="0">
              <a:buNone/>
            </a:pPr>
            <a:endParaRPr lang="en-US" dirty="0"/>
          </a:p>
        </p:txBody>
      </p:sp>
    </p:spTree>
    <p:extLst>
      <p:ext uri="{BB962C8B-B14F-4D97-AF65-F5344CB8AC3E}">
        <p14:creationId xmlns:p14="http://schemas.microsoft.com/office/powerpoint/2010/main" val="205785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C00000"/>
                </a:solidFill>
              </a:rPr>
              <a:t/>
            </a:r>
            <a:br>
              <a:rPr lang="en-US" b="1" i="1" dirty="0">
                <a:solidFill>
                  <a:srgbClr val="C00000"/>
                </a:solidFill>
              </a:rPr>
            </a:br>
            <a:r>
              <a:rPr lang="en-US" b="1" i="1" dirty="0">
                <a:solidFill>
                  <a:srgbClr val="C00000"/>
                </a:solidFill>
                <a:latin typeface="Verdana" charset="0"/>
                <a:ea typeface="Verdana" charset="0"/>
                <a:cs typeface="Verdana" charset="0"/>
              </a:rPr>
              <a:t>The Law - 1</a:t>
            </a:r>
            <a:br>
              <a:rPr lang="en-US" b="1" i="1" dirty="0">
                <a:solidFill>
                  <a:srgbClr val="C00000"/>
                </a:solidFill>
                <a:latin typeface="Verdana" charset="0"/>
                <a:ea typeface="Verdana" charset="0"/>
                <a:cs typeface="Verdana" charset="0"/>
              </a:rPr>
            </a:br>
            <a:endParaRPr lang="en-US" dirty="0"/>
          </a:p>
        </p:txBody>
      </p:sp>
      <p:sp>
        <p:nvSpPr>
          <p:cNvPr id="3" name="Content Placeholder 2"/>
          <p:cNvSpPr>
            <a:spLocks noGrp="1"/>
          </p:cNvSpPr>
          <p:nvPr>
            <p:ph idx="1"/>
          </p:nvPr>
        </p:nvSpPr>
        <p:spPr/>
        <p:txBody>
          <a:bodyPr>
            <a:normAutofit fontScale="85000" lnSpcReduction="10000"/>
          </a:bodyPr>
          <a:lstStyle/>
          <a:p>
            <a:pPr marL="0" indent="0">
              <a:lnSpc>
                <a:spcPct val="110000"/>
              </a:lnSpc>
              <a:buNone/>
            </a:pPr>
            <a:r>
              <a:rPr lang="en-US" dirty="0" smtClean="0">
                <a:solidFill>
                  <a:schemeClr val="accent5">
                    <a:lumMod val="75000"/>
                  </a:schemeClr>
                </a:solidFill>
                <a:latin typeface="Verdana" charset="0"/>
                <a:ea typeface="Verdana" charset="0"/>
                <a:cs typeface="Verdana" charset="0"/>
              </a:rPr>
              <a:t>257.261 – Library registration and circulation records. – (1) </a:t>
            </a:r>
            <a:r>
              <a:rPr lang="en-US" b="1" dirty="0" smtClean="0">
                <a:solidFill>
                  <a:schemeClr val="accent5">
                    <a:lumMod val="75000"/>
                  </a:schemeClr>
                </a:solidFill>
                <a:latin typeface="Verdana" charset="0"/>
                <a:ea typeface="Verdana" charset="0"/>
                <a:cs typeface="Verdana" charset="0"/>
              </a:rPr>
              <a:t>All registration and circulation records of every public library except statistical reports of registration and circulation, are confidential and exempt </a:t>
            </a:r>
            <a:r>
              <a:rPr lang="en-US" dirty="0" smtClean="0">
                <a:solidFill>
                  <a:schemeClr val="accent5">
                    <a:lumMod val="75000"/>
                  </a:schemeClr>
                </a:solidFill>
                <a:latin typeface="Verdana" charset="0"/>
                <a:ea typeface="Verdana" charset="0"/>
                <a:cs typeface="Verdana" charset="0"/>
              </a:rPr>
              <a:t>from the provisions of s. 119.07 (1) and from article s. 24(a) of art. 1 of the State Constitution.</a:t>
            </a:r>
          </a:p>
          <a:p>
            <a:pPr marL="0" indent="0">
              <a:lnSpc>
                <a:spcPct val="110000"/>
              </a:lnSpc>
              <a:buNone/>
            </a:pPr>
            <a:r>
              <a:rPr lang="en-US" dirty="0" smtClean="0">
                <a:solidFill>
                  <a:schemeClr val="accent5">
                    <a:lumMod val="75000"/>
                  </a:schemeClr>
                </a:solidFill>
                <a:latin typeface="Verdana" charset="0"/>
                <a:ea typeface="Verdana" charset="0"/>
                <a:cs typeface="Verdana" charset="0"/>
              </a:rPr>
              <a:t>(2) As used in this section, the term </a:t>
            </a:r>
            <a:r>
              <a:rPr lang="en-US" b="1" dirty="0" smtClean="0">
                <a:solidFill>
                  <a:schemeClr val="accent5">
                    <a:lumMod val="75000"/>
                  </a:schemeClr>
                </a:solidFill>
                <a:latin typeface="Verdana" charset="0"/>
                <a:ea typeface="Verdana" charset="0"/>
                <a:cs typeface="Verdana" charset="0"/>
              </a:rPr>
              <a:t>“registration records” includes any information that a library requires a patron to provide in order to become eligible to borrow books and other materials </a:t>
            </a:r>
            <a:r>
              <a:rPr lang="en-US" dirty="0" smtClean="0">
                <a:solidFill>
                  <a:schemeClr val="accent5">
                    <a:lumMod val="75000"/>
                  </a:schemeClr>
                </a:solidFill>
                <a:latin typeface="Verdana" charset="0"/>
                <a:ea typeface="Verdana" charset="0"/>
                <a:cs typeface="Verdana" charset="0"/>
              </a:rPr>
              <a:t>and the term </a:t>
            </a:r>
            <a:r>
              <a:rPr lang="en-US" b="1" dirty="0" smtClean="0">
                <a:solidFill>
                  <a:schemeClr val="accent5">
                    <a:lumMod val="75000"/>
                  </a:schemeClr>
                </a:solidFill>
                <a:latin typeface="Verdana" charset="0"/>
                <a:ea typeface="Verdana" charset="0"/>
                <a:cs typeface="Verdana" charset="0"/>
              </a:rPr>
              <a:t>“circulation records” includes all information that identifies the patrons who borrow particular books and other materials</a:t>
            </a:r>
            <a:r>
              <a:rPr lang="en-US" dirty="0" smtClean="0">
                <a:solidFill>
                  <a:schemeClr val="accent5">
                    <a:lumMod val="75000"/>
                  </a:schemeClr>
                </a:solidFill>
                <a:latin typeface="Verdana" charset="0"/>
                <a:ea typeface="Verdana" charset="0"/>
                <a:cs typeface="Verdana" charset="0"/>
              </a:rPr>
              <a:t>.</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48221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C00000"/>
                </a:solidFill>
              </a:rPr>
              <a:t/>
            </a:r>
            <a:br>
              <a:rPr lang="en-US" b="1" i="1" dirty="0">
                <a:solidFill>
                  <a:srgbClr val="C00000"/>
                </a:solidFill>
              </a:rPr>
            </a:br>
            <a:r>
              <a:rPr lang="en-US" b="1" i="1" dirty="0">
                <a:solidFill>
                  <a:srgbClr val="C00000"/>
                </a:solidFill>
                <a:latin typeface="Verdana" charset="0"/>
                <a:ea typeface="Verdana" charset="0"/>
                <a:cs typeface="Verdana" charset="0"/>
              </a:rPr>
              <a:t>The Law - </a:t>
            </a:r>
            <a:r>
              <a:rPr lang="en-US" b="1" i="1" dirty="0" smtClean="0">
                <a:solidFill>
                  <a:srgbClr val="C00000"/>
                </a:solidFill>
                <a:latin typeface="Verdana" charset="0"/>
                <a:ea typeface="Verdana" charset="0"/>
                <a:cs typeface="Verdana" charset="0"/>
              </a:rPr>
              <a:t>2</a:t>
            </a:r>
            <a:r>
              <a:rPr lang="en-US" b="1" i="1" dirty="0">
                <a:solidFill>
                  <a:srgbClr val="C00000"/>
                </a:solidFill>
                <a:latin typeface="Verdana" charset="0"/>
                <a:ea typeface="Verdana" charset="0"/>
                <a:cs typeface="Verdana" charset="0"/>
              </a:rPr>
              <a:t/>
            </a:r>
            <a:br>
              <a:rPr lang="en-US" b="1" i="1" dirty="0">
                <a:solidFill>
                  <a:srgbClr val="C00000"/>
                </a:solidFill>
                <a:latin typeface="Verdana" charset="0"/>
                <a:ea typeface="Verdana" charset="0"/>
                <a:cs typeface="Verdana" charset="0"/>
              </a:rPr>
            </a:b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dirty="0" smtClean="0">
                <a:solidFill>
                  <a:schemeClr val="accent5">
                    <a:lumMod val="75000"/>
                  </a:schemeClr>
                </a:solidFill>
                <a:latin typeface="Verdana" charset="0"/>
                <a:ea typeface="Verdana" charset="0"/>
                <a:cs typeface="Verdana" charset="0"/>
              </a:rPr>
              <a:t>(3)(a) Except in accordance with a proper judicial order, a person may not make known in any manner any information contained in records made confidential and exempt by this section, except as otherwise provided in this section.</a:t>
            </a:r>
          </a:p>
          <a:p>
            <a:pPr marL="0" indent="0">
              <a:lnSpc>
                <a:spcPct val="110000"/>
              </a:lnSpc>
              <a:buNone/>
            </a:pPr>
            <a:r>
              <a:rPr lang="en-US" dirty="0" smtClean="0">
                <a:solidFill>
                  <a:schemeClr val="accent5">
                    <a:lumMod val="75000"/>
                  </a:schemeClr>
                </a:solidFill>
                <a:latin typeface="Verdana" charset="0"/>
                <a:ea typeface="Verdana" charset="0"/>
                <a:cs typeface="Verdana" charset="0"/>
              </a:rPr>
              <a:t>(b) A library or any business operating jointly with the library may, </a:t>
            </a:r>
            <a:r>
              <a:rPr lang="en-US" b="1" dirty="0" smtClean="0">
                <a:solidFill>
                  <a:schemeClr val="accent5">
                    <a:lumMod val="75000"/>
                  </a:schemeClr>
                </a:solidFill>
                <a:latin typeface="Verdana" charset="0"/>
                <a:ea typeface="Verdana" charset="0"/>
                <a:cs typeface="Verdana" charset="0"/>
              </a:rPr>
              <a:t>only for the purpose of collecting fines or recovering overdue books, documents, films, or other materials owned, </a:t>
            </a:r>
            <a:r>
              <a:rPr lang="en-US" dirty="0" smtClean="0">
                <a:solidFill>
                  <a:schemeClr val="accent5">
                    <a:lumMod val="75000"/>
                  </a:schemeClr>
                </a:solidFill>
                <a:latin typeface="Verdana" charset="0"/>
                <a:ea typeface="Verdana" charset="0"/>
                <a:cs typeface="Verdana" charset="0"/>
              </a:rPr>
              <a:t>or otherwise belonging to the library, disclose information made confidential and exempt by this section to the following:  </a:t>
            </a:r>
            <a:endParaRPr lang="en-US" dirty="0">
              <a:solidFill>
                <a:schemeClr val="accent5">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252441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1421</Words>
  <Application>Microsoft Office PowerPoint</Application>
  <PresentationFormat>Widescreen</PresentationFormat>
  <Paragraphs>119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Verdana</vt:lpstr>
      <vt:lpstr>Wingdings</vt:lpstr>
      <vt:lpstr>Office Theme</vt:lpstr>
      <vt:lpstr>Florida Confidentiality of Library Records Law Review  </vt:lpstr>
      <vt:lpstr>Today’s hosts…</vt:lpstr>
      <vt:lpstr>Welcome! </vt:lpstr>
      <vt:lpstr> Today’s Topic: What’s Wrong With Florida’s Law &amp; Should FLA Try To Fix It? </vt:lpstr>
      <vt:lpstr>Web Poll – We Want to Hear from You!</vt:lpstr>
      <vt:lpstr>Steps Necessary for FLA to Change the Law</vt:lpstr>
      <vt:lpstr>Caveat Regarding Opening the Law</vt:lpstr>
      <vt:lpstr> The Law - 1 </vt:lpstr>
      <vt:lpstr> The Law - 2 </vt:lpstr>
      <vt:lpstr> The Law - 3 </vt:lpstr>
      <vt:lpstr> The Law - 4 </vt:lpstr>
      <vt:lpstr>Background - 1</vt:lpstr>
      <vt:lpstr>Background - 2</vt:lpstr>
      <vt:lpstr>Library Privacy in Context </vt:lpstr>
      <vt:lpstr> Issues:  Florida’s Law - Problems &amp; Opportunities  </vt:lpstr>
      <vt:lpstr>Scenario 1</vt:lpstr>
      <vt:lpstr>Scenario 1 - Explanation</vt:lpstr>
      <vt:lpstr>Scenario 2</vt:lpstr>
      <vt:lpstr>Scenario 2 - Explanation</vt:lpstr>
      <vt:lpstr>Scenario 3</vt:lpstr>
      <vt:lpstr>Scenario 3 - Explanation</vt:lpstr>
      <vt:lpstr>Scenario 3 – Explanation - 2</vt:lpstr>
      <vt:lpstr>Scenario 4</vt:lpstr>
      <vt:lpstr>Scenario 4 - Explanation</vt:lpstr>
      <vt:lpstr>Your 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Revision of Florida Confidentiality of Library Records Law, Section 257.261 Florida Statutes</dc:title>
  <dc:creator>Microsoft Office User</dc:creator>
  <cp:lastModifiedBy>Martina Brawer</cp:lastModifiedBy>
  <cp:revision>36</cp:revision>
  <dcterms:created xsi:type="dcterms:W3CDTF">2016-06-08T18:49:21Z</dcterms:created>
  <dcterms:modified xsi:type="dcterms:W3CDTF">2016-06-20T12:10:38Z</dcterms:modified>
</cp:coreProperties>
</file>